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</p:sldIdLst>
  <p:sldSz cy="5143500" cx="9144000"/>
  <p:notesSz cx="6858000" cy="9144000"/>
  <p:embeddedFontLst>
    <p:embeddedFont>
      <p:font typeface="Roboto"/>
      <p:regular r:id="rId35"/>
      <p:bold r:id="rId36"/>
      <p:italic r:id="rId37"/>
      <p:boldItalic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952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952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font" Target="fonts/Roboto-regular.fntdata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font" Target="fonts/Roboto-italic.fntdata"/><Relationship Id="rId14" Type="http://schemas.openxmlformats.org/officeDocument/2006/relationships/slide" Target="slides/slide8.xml"/><Relationship Id="rId36" Type="http://schemas.openxmlformats.org/officeDocument/2006/relationships/font" Target="fonts/Roboto-bold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38" Type="http://schemas.openxmlformats.org/officeDocument/2006/relationships/font" Target="fonts/Roboto-boldItalic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7" name="Google Shape;97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f4ec3e2fa2_1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1f4ec3e2fa2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cb92597f30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5" name="Google Shape;225;g2cb92597f30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f4f6789141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1f4f6789141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 Branches: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Purpose: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 branches are used to separate work on features or bug fixes, allowing developers to work on different parts of a project without interfering with each other.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Long-lived development efforts are often done on branches and are expected to be merged back into the main branch upon completion.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29bbc72cb02_0_5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29bbc72cb02_0_5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1f5125d3b1a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1f5125d3b1a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1f51a27b08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1f51a27b08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2c99d4316fd_0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2c99d4316fd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2c99d4316fd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2c99d4316fd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2c9289023da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2c9289023da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2c99d4316f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2c99d4316f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eb563d2268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1eb563d2268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>
                <a:solidFill>
                  <a:schemeClr val="dk1"/>
                </a:solidFill>
              </a:rPr>
              <a:t>Please navigate to https://github.com/NOAA-EPIC/training-github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>
                <a:solidFill>
                  <a:schemeClr val="dk1"/>
                </a:solidFill>
              </a:rPr>
              <a:t>Note this tutorial assumes you are on a Mac or Linux-like system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>
                <a:solidFill>
                  <a:schemeClr val="dk1"/>
                </a:solidFill>
              </a:rPr>
              <a:t>Complete all prerequisite steps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2c99d4316fd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2c99d4316fd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2c99d4316fd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2c99d4316fd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2c99d4316fd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2c99d4316fd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2c99d4316fd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2c99d4316fd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2c99d4316fd_0_2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2c99d4316fd_0_2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2c9289023da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2c9289023da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1eb563d2268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1eb563d2268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2c9289023da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2c9289023da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2c9289023da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2c9289023da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eb563d2268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1eb563d2268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9bbc72cb02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9bbc72cb02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9bbc72cb02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29bbc72cb02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9bbc72cb02_0_5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29bbc72cb02_0_5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f4ec3e2fa2_1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1f4ec3e2fa2_1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f4ec3e2fa2_1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1f4ec3e2fa2_1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f4ec3e2fa2_1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1f4ec3e2fa2_1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6" name="Google Shape;56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60" name="Google Shape;60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3" name="Google Shape;63;p1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4" name="Google Shape;64;p1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5" name="Google Shape;65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70" name="Google Shape;70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3" name="Google Shape;73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4" name="Google Shape;74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7" name="Google Shape;77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1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0" name="Google Shape;80;p21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1" name="Google Shape;81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22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5" name="Google Shape;85;p22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6" name="Google Shape;86;p22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7" name="Google Shape;87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3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90" name="Google Shape;90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3" name="Google Shape;93;p2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" name="Google Shape;94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1.png"/><Relationship Id="rId6" Type="http://schemas.openxmlformats.org/officeDocument/2006/relationships/image" Target="../media/image9.jpg"/><Relationship Id="rId7" Type="http://schemas.openxmlformats.org/officeDocument/2006/relationships/image" Target="../media/image20.png"/><Relationship Id="rId8" Type="http://schemas.openxmlformats.org/officeDocument/2006/relationships/hyperlink" Target="https://github.com/NOAA-EPIC/training-github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9.jpg"/><Relationship Id="rId6" Type="http://schemas.openxmlformats.org/officeDocument/2006/relationships/image" Target="../media/image20.png"/></Relationships>
</file>

<file path=ppt/slides/_rels/slide11.xml.rels><?xml version="1.0" encoding="UTF-8" standalone="yes"?><Relationships xmlns="http://schemas.openxmlformats.org/package/2006/relationships"><Relationship Id="rId10" Type="http://schemas.openxmlformats.org/officeDocument/2006/relationships/image" Target="../media/image10.jpg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9" Type="http://schemas.openxmlformats.org/officeDocument/2006/relationships/image" Target="../media/image12.jpg"/><Relationship Id="rId5" Type="http://schemas.openxmlformats.org/officeDocument/2006/relationships/image" Target="../media/image9.jpg"/><Relationship Id="rId6" Type="http://schemas.openxmlformats.org/officeDocument/2006/relationships/image" Target="../media/image20.png"/><Relationship Id="rId7" Type="http://schemas.openxmlformats.org/officeDocument/2006/relationships/image" Target="../media/image16.png"/><Relationship Id="rId8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9.jpg"/><Relationship Id="rId6" Type="http://schemas.openxmlformats.org/officeDocument/2006/relationships/image" Target="../media/image2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9.jpg"/><Relationship Id="rId6" Type="http://schemas.openxmlformats.org/officeDocument/2006/relationships/image" Target="../media/image20.png"/><Relationship Id="rId7" Type="http://schemas.openxmlformats.org/officeDocument/2006/relationships/image" Target="../media/image2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9.jpg"/><Relationship Id="rId6" Type="http://schemas.openxmlformats.org/officeDocument/2006/relationships/image" Target="../media/image20.png"/><Relationship Id="rId7" Type="http://schemas.openxmlformats.org/officeDocument/2006/relationships/image" Target="../media/image3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9.jpg"/><Relationship Id="rId6" Type="http://schemas.openxmlformats.org/officeDocument/2006/relationships/image" Target="../media/image20.png"/><Relationship Id="rId7" Type="http://schemas.openxmlformats.org/officeDocument/2006/relationships/hyperlink" Target="https://git-school.github.io/visualizing-git" TargetMode="External"/></Relationships>
</file>

<file path=ppt/slides/_rels/slide16.xml.rels><?xml version="1.0" encoding="UTF-8" standalone="yes"?><Relationships xmlns="http://schemas.openxmlformats.org/package/2006/relationships"><Relationship Id="rId11" Type="http://schemas.openxmlformats.org/officeDocument/2006/relationships/image" Target="../media/image24.png"/><Relationship Id="rId10" Type="http://schemas.openxmlformats.org/officeDocument/2006/relationships/image" Target="../media/image29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9" Type="http://schemas.openxmlformats.org/officeDocument/2006/relationships/image" Target="../media/image26.png"/><Relationship Id="rId5" Type="http://schemas.openxmlformats.org/officeDocument/2006/relationships/image" Target="../media/image9.jpg"/><Relationship Id="rId6" Type="http://schemas.openxmlformats.org/officeDocument/2006/relationships/image" Target="../media/image20.png"/><Relationship Id="rId7" Type="http://schemas.openxmlformats.org/officeDocument/2006/relationships/hyperlink" Target="https://git-school.github.io/visualizing-git" TargetMode="External"/><Relationship Id="rId8" Type="http://schemas.openxmlformats.org/officeDocument/2006/relationships/image" Target="../media/image36.png"/></Relationships>
</file>

<file path=ppt/slides/_rels/slide17.xml.rels><?xml version="1.0" encoding="UTF-8" standalone="yes"?><Relationships xmlns="http://schemas.openxmlformats.org/package/2006/relationships"><Relationship Id="rId11" Type="http://schemas.openxmlformats.org/officeDocument/2006/relationships/image" Target="../media/image31.png"/><Relationship Id="rId10" Type="http://schemas.openxmlformats.org/officeDocument/2006/relationships/image" Target="../media/image25.png"/><Relationship Id="rId12" Type="http://schemas.openxmlformats.org/officeDocument/2006/relationships/image" Target="../media/image30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9" Type="http://schemas.openxmlformats.org/officeDocument/2006/relationships/image" Target="../media/image27.png"/><Relationship Id="rId5" Type="http://schemas.openxmlformats.org/officeDocument/2006/relationships/image" Target="../media/image9.jpg"/><Relationship Id="rId6" Type="http://schemas.openxmlformats.org/officeDocument/2006/relationships/image" Target="../media/image20.png"/><Relationship Id="rId7" Type="http://schemas.openxmlformats.org/officeDocument/2006/relationships/hyperlink" Target="https://git-school.github.io/visualizing-git" TargetMode="External"/><Relationship Id="rId8" Type="http://schemas.openxmlformats.org/officeDocument/2006/relationships/image" Target="../media/image4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9.jpg"/><Relationship Id="rId6" Type="http://schemas.openxmlformats.org/officeDocument/2006/relationships/image" Target="../media/image20.png"/></Relationships>
</file>

<file path=ppt/slides/_rels/slide19.xml.rels><?xml version="1.0" encoding="UTF-8" standalone="yes"?><Relationships xmlns="http://schemas.openxmlformats.org/package/2006/relationships"><Relationship Id="rId10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9" Type="http://schemas.openxmlformats.org/officeDocument/2006/relationships/hyperlink" Target="https://github.com/NOAA-EPIC/training-github" TargetMode="External"/><Relationship Id="rId5" Type="http://schemas.openxmlformats.org/officeDocument/2006/relationships/image" Target="../media/image9.jpg"/><Relationship Id="rId6" Type="http://schemas.openxmlformats.org/officeDocument/2006/relationships/image" Target="../media/image20.png"/><Relationship Id="rId7" Type="http://schemas.openxmlformats.org/officeDocument/2006/relationships/hyperlink" Target="https://github.com/NOAA-EPIC/training-github" TargetMode="External"/><Relationship Id="rId8" Type="http://schemas.openxmlformats.org/officeDocument/2006/relationships/image" Target="../media/image3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9" Type="http://schemas.openxmlformats.org/officeDocument/2006/relationships/hyperlink" Target="https://github.com/NOAA-EPIC/training-github.git" TargetMode="External"/><Relationship Id="rId5" Type="http://schemas.openxmlformats.org/officeDocument/2006/relationships/image" Target="../media/image9.jpg"/><Relationship Id="rId6" Type="http://schemas.openxmlformats.org/officeDocument/2006/relationships/image" Target="../media/image20.png"/><Relationship Id="rId7" Type="http://schemas.openxmlformats.org/officeDocument/2006/relationships/hyperlink" Target="https://epic.noaa.gov/tutorials/?playlist=afde205&amp;video=9e65c0d" TargetMode="External"/><Relationship Id="rId8" Type="http://schemas.openxmlformats.org/officeDocument/2006/relationships/hyperlink" Target="https://github.com/NOAA-EPIC/training-github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9.jpg"/><Relationship Id="rId6" Type="http://schemas.openxmlformats.org/officeDocument/2006/relationships/image" Target="../media/image20.png"/><Relationship Id="rId7" Type="http://schemas.openxmlformats.org/officeDocument/2006/relationships/image" Target="../media/image34.png"/><Relationship Id="rId8" Type="http://schemas.openxmlformats.org/officeDocument/2006/relationships/image" Target="../media/image3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9.jpg"/><Relationship Id="rId6" Type="http://schemas.openxmlformats.org/officeDocument/2006/relationships/image" Target="../media/image20.png"/><Relationship Id="rId7" Type="http://schemas.openxmlformats.org/officeDocument/2006/relationships/hyperlink" Target="https://github.com/NOAA-EPIC/training-github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9.jpg"/><Relationship Id="rId6" Type="http://schemas.openxmlformats.org/officeDocument/2006/relationships/image" Target="../media/image20.png"/><Relationship Id="rId7" Type="http://schemas.openxmlformats.org/officeDocument/2006/relationships/hyperlink" Target="https://github.com/NOAA-EPIC/training-github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9" Type="http://schemas.openxmlformats.org/officeDocument/2006/relationships/image" Target="../media/image45.png"/><Relationship Id="rId5" Type="http://schemas.openxmlformats.org/officeDocument/2006/relationships/image" Target="../media/image9.jpg"/><Relationship Id="rId6" Type="http://schemas.openxmlformats.org/officeDocument/2006/relationships/image" Target="../media/image20.png"/><Relationship Id="rId7" Type="http://schemas.openxmlformats.org/officeDocument/2006/relationships/hyperlink" Target="https://github.com/NOAA-EPIC/training-github" TargetMode="External"/><Relationship Id="rId8" Type="http://schemas.openxmlformats.org/officeDocument/2006/relationships/image" Target="../media/image46.png"/></Relationships>
</file>

<file path=ppt/slides/_rels/slide24.xml.rels><?xml version="1.0" encoding="UTF-8" standalone="yes"?><Relationships xmlns="http://schemas.openxmlformats.org/package/2006/relationships"><Relationship Id="rId10" Type="http://schemas.openxmlformats.org/officeDocument/2006/relationships/image" Target="../media/image52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9" Type="http://schemas.openxmlformats.org/officeDocument/2006/relationships/image" Target="../media/image57.png"/><Relationship Id="rId5" Type="http://schemas.openxmlformats.org/officeDocument/2006/relationships/image" Target="../media/image9.jpg"/><Relationship Id="rId6" Type="http://schemas.openxmlformats.org/officeDocument/2006/relationships/image" Target="../media/image20.png"/><Relationship Id="rId7" Type="http://schemas.openxmlformats.org/officeDocument/2006/relationships/hyperlink" Target="https://github.com/NOAA-EPIC/training-github" TargetMode="External"/><Relationship Id="rId8" Type="http://schemas.openxmlformats.org/officeDocument/2006/relationships/image" Target="../media/image5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9.jpg"/><Relationship Id="rId6" Type="http://schemas.openxmlformats.org/officeDocument/2006/relationships/image" Target="../media/image20.png"/><Relationship Id="rId7" Type="http://schemas.openxmlformats.org/officeDocument/2006/relationships/image" Target="../media/image4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9.jpg"/><Relationship Id="rId6" Type="http://schemas.openxmlformats.org/officeDocument/2006/relationships/image" Target="../media/image2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9" Type="http://schemas.openxmlformats.org/officeDocument/2006/relationships/image" Target="../media/image51.png"/><Relationship Id="rId5" Type="http://schemas.openxmlformats.org/officeDocument/2006/relationships/image" Target="../media/image9.jpg"/><Relationship Id="rId6" Type="http://schemas.openxmlformats.org/officeDocument/2006/relationships/image" Target="../media/image20.png"/><Relationship Id="rId7" Type="http://schemas.openxmlformats.org/officeDocument/2006/relationships/hyperlink" Target="https://ufs-weather-model.readthedocs.io/" TargetMode="External"/><Relationship Id="rId8" Type="http://schemas.openxmlformats.org/officeDocument/2006/relationships/hyperlink" Target="https://ufs-srweather-app.readthedocs.io/en/develop/" TargetMode="External"/></Relationships>
</file>

<file path=ppt/slides/_rels/slide28.xml.rels><?xml version="1.0" encoding="UTF-8" standalone="yes"?><Relationships xmlns="http://schemas.openxmlformats.org/package/2006/relationships"><Relationship Id="rId10" Type="http://schemas.openxmlformats.org/officeDocument/2006/relationships/image" Target="../media/image56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9" Type="http://schemas.openxmlformats.org/officeDocument/2006/relationships/image" Target="../media/image54.png"/><Relationship Id="rId5" Type="http://schemas.openxmlformats.org/officeDocument/2006/relationships/image" Target="../media/image9.jpg"/><Relationship Id="rId6" Type="http://schemas.openxmlformats.org/officeDocument/2006/relationships/image" Target="../media/image20.png"/><Relationship Id="rId7" Type="http://schemas.openxmlformats.org/officeDocument/2006/relationships/image" Target="../media/image53.png"/><Relationship Id="rId8" Type="http://schemas.openxmlformats.org/officeDocument/2006/relationships/image" Target="../media/image5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9.jpg"/><Relationship Id="rId6" Type="http://schemas.openxmlformats.org/officeDocument/2006/relationships/image" Target="../media/image2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9.jpg"/><Relationship Id="rId6" Type="http://schemas.openxmlformats.org/officeDocument/2006/relationships/image" Target="../media/image20.png"/></Relationships>
</file>

<file path=ppt/slides/_rels/slide5.xml.rels><?xml version="1.0" encoding="UTF-8" standalone="yes"?><Relationships xmlns="http://schemas.openxmlformats.org/package/2006/relationships"><Relationship Id="rId20" Type="http://schemas.openxmlformats.org/officeDocument/2006/relationships/hyperlink" Target="https://github.com/NOAA-EMC/AQM-utils" TargetMode="External"/><Relationship Id="rId11" Type="http://schemas.openxmlformats.org/officeDocument/2006/relationships/hyperlink" Target="https://github.com/ufs-community/UFS_UTILS" TargetMode="External"/><Relationship Id="rId10" Type="http://schemas.openxmlformats.org/officeDocument/2006/relationships/hyperlink" Target="https://github.com/ufs-community/uwtools" TargetMode="External"/><Relationship Id="rId21" Type="http://schemas.openxmlformats.org/officeDocument/2006/relationships/hyperlink" Target="https://github.com/JCSDA/spack-stack" TargetMode="External"/><Relationship Id="rId13" Type="http://schemas.openxmlformats.org/officeDocument/2006/relationships/hyperlink" Target="https://github.com/NCAR/ccpp-physics" TargetMode="External"/><Relationship Id="rId12" Type="http://schemas.openxmlformats.org/officeDocument/2006/relationships/hyperlink" Target="https://github.com/ufs-community/ccpp-physics" TargetMode="External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9" Type="http://schemas.openxmlformats.org/officeDocument/2006/relationships/hyperlink" Target="https://github.com/ufs-community/land-DA_workflow" TargetMode="External"/><Relationship Id="rId15" Type="http://schemas.openxmlformats.org/officeDocument/2006/relationships/hyperlink" Target="https://github.com/hafs-community/HAFS" TargetMode="External"/><Relationship Id="rId14" Type="http://schemas.openxmlformats.org/officeDocument/2006/relationships/hyperlink" Target="https://github.com/hafs-community/HAFS" TargetMode="External"/><Relationship Id="rId17" Type="http://schemas.openxmlformats.org/officeDocument/2006/relationships/hyperlink" Target="https://github.com/NOAA-EMC/global-workflow" TargetMode="External"/><Relationship Id="rId16" Type="http://schemas.openxmlformats.org/officeDocument/2006/relationships/hyperlink" Target="https://github.com/ufs-community/global-workflow-AR" TargetMode="External"/><Relationship Id="rId5" Type="http://schemas.openxmlformats.org/officeDocument/2006/relationships/image" Target="../media/image9.jpg"/><Relationship Id="rId19" Type="http://schemas.openxmlformats.org/officeDocument/2006/relationships/hyperlink" Target="https://github.com/noaa-oar-arl/NEXUS" TargetMode="External"/><Relationship Id="rId6" Type="http://schemas.openxmlformats.org/officeDocument/2006/relationships/image" Target="../media/image20.png"/><Relationship Id="rId18" Type="http://schemas.openxmlformats.org/officeDocument/2006/relationships/hyperlink" Target="https://github.com/NOAA-EMC/UPP" TargetMode="External"/><Relationship Id="rId7" Type="http://schemas.openxmlformats.org/officeDocument/2006/relationships/hyperlink" Target="https://github.com/ufs-community/ufs-weather-model" TargetMode="External"/><Relationship Id="rId8" Type="http://schemas.openxmlformats.org/officeDocument/2006/relationships/hyperlink" Target="https://github.com/ufs-community/ufs-srweather-app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9.jpg"/><Relationship Id="rId6" Type="http://schemas.openxmlformats.org/officeDocument/2006/relationships/image" Target="../media/image20.png"/><Relationship Id="rId7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9.jpg"/><Relationship Id="rId6" Type="http://schemas.openxmlformats.org/officeDocument/2006/relationships/image" Target="../media/image20.png"/><Relationship Id="rId7" Type="http://schemas.openxmlformats.org/officeDocument/2006/relationships/image" Target="../media/image6.png"/><Relationship Id="rId8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9.jpg"/><Relationship Id="rId6" Type="http://schemas.openxmlformats.org/officeDocument/2006/relationships/image" Target="../media/image20.png"/><Relationship Id="rId7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9.jpg"/><Relationship Id="rId6" Type="http://schemas.openxmlformats.org/officeDocument/2006/relationships/image" Target="../media/image20.png"/><Relationship Id="rId7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25"/>
          <p:cNvPicPr preferRelativeResize="0"/>
          <p:nvPr/>
        </p:nvPicPr>
        <p:blipFill rotWithShape="1">
          <a:blip r:embed="rId3">
            <a:alphaModFix/>
          </a:blip>
          <a:srcRect b="0" l="-220" r="220" t="0"/>
          <a:stretch/>
        </p:blipFill>
        <p:spPr>
          <a:xfrm>
            <a:off x="-44350" y="0"/>
            <a:ext cx="9188352" cy="83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10573" y="1977900"/>
            <a:ext cx="4242099" cy="1776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125" y="4665237"/>
            <a:ext cx="429850" cy="42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25"/>
          <p:cNvPicPr preferRelativeResize="0"/>
          <p:nvPr/>
        </p:nvPicPr>
        <p:blipFill rotWithShape="1">
          <a:blip r:embed="rId6">
            <a:alphaModFix/>
          </a:blip>
          <a:srcRect b="3960" l="0" r="0" t="-3960"/>
          <a:stretch/>
        </p:blipFill>
        <p:spPr>
          <a:xfrm>
            <a:off x="528200" y="4623338"/>
            <a:ext cx="456274" cy="45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326950" y="4432998"/>
            <a:ext cx="608974" cy="710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25"/>
          <p:cNvSpPr txBox="1"/>
          <p:nvPr/>
        </p:nvSpPr>
        <p:spPr>
          <a:xfrm>
            <a:off x="1050925" y="4665225"/>
            <a:ext cx="5745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2"/>
                </a:solidFill>
              </a:rPr>
              <a:t>EARTH PREDICTION INNOVATION CENTER (EPIC)</a:t>
            </a:r>
            <a:endParaRPr sz="1600">
              <a:solidFill>
                <a:schemeClr val="dk2"/>
              </a:solidFill>
            </a:endParaRPr>
          </a:p>
        </p:txBody>
      </p:sp>
      <p:sp>
        <p:nvSpPr>
          <p:cNvPr id="105" name="Google Shape;105;p25"/>
          <p:cNvSpPr txBox="1"/>
          <p:nvPr>
            <p:ph type="ctrTitle"/>
          </p:nvPr>
        </p:nvSpPr>
        <p:spPr>
          <a:xfrm>
            <a:off x="472300" y="764700"/>
            <a:ext cx="8385000" cy="131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5778"/>
              <a:buNone/>
            </a:pPr>
            <a:r>
              <a:rPr lang="en-US" sz="3400">
                <a:solidFill>
                  <a:srgbClr val="1A9988"/>
                </a:solidFill>
                <a:latin typeface="Roboto"/>
                <a:ea typeface="Roboto"/>
                <a:cs typeface="Roboto"/>
                <a:sym typeface="Roboto"/>
              </a:rPr>
              <a:t>EPIC </a:t>
            </a:r>
            <a:r>
              <a:rPr lang="en-US" sz="3400">
                <a:solidFill>
                  <a:srgbClr val="1A9988"/>
                </a:solidFill>
                <a:latin typeface="Roboto"/>
                <a:ea typeface="Roboto"/>
                <a:cs typeface="Roboto"/>
                <a:sym typeface="Roboto"/>
              </a:rPr>
              <a:t>GitHub Tutorial  (Part 2):</a:t>
            </a:r>
            <a:endParaRPr sz="3400">
              <a:solidFill>
                <a:srgbClr val="1A9988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778"/>
              <a:buFont typeface="Arial"/>
              <a:buNone/>
            </a:pPr>
            <a:r>
              <a:rPr lang="en-US" sz="3400">
                <a:solidFill>
                  <a:srgbClr val="1A9988"/>
                </a:solidFill>
                <a:latin typeface="Roboto"/>
                <a:ea typeface="Roboto"/>
                <a:cs typeface="Roboto"/>
                <a:sym typeface="Roboto"/>
              </a:rPr>
              <a:t>Contributing to UFS/EPIC Repositories</a:t>
            </a:r>
            <a:endParaRPr sz="3400"/>
          </a:p>
        </p:txBody>
      </p:sp>
      <p:sp>
        <p:nvSpPr>
          <p:cNvPr id="106" name="Google Shape;106;p25"/>
          <p:cNvSpPr txBox="1"/>
          <p:nvPr>
            <p:ph idx="1" type="subTitle"/>
          </p:nvPr>
        </p:nvSpPr>
        <p:spPr>
          <a:xfrm>
            <a:off x="1337425" y="3753927"/>
            <a:ext cx="6871200" cy="83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688"/>
              <a:buFont typeface="Arial"/>
              <a:buNone/>
            </a:pPr>
            <a:r>
              <a:rPr lang="en-US" sz="1600"/>
              <a:t>Natalie Perlin, NOAA/EPIC, natalie.perlin@noaa.gov</a:t>
            </a:r>
            <a:endParaRPr sz="1600"/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lang="en-US" sz="1600" u="sng">
                <a:solidFill>
                  <a:schemeClr val="hlink"/>
                </a:solidFill>
                <a:hlinkClick r:id="rId8"/>
              </a:rPr>
              <a:t>https://github.com/NOAA-EPIC/training-github</a:t>
            </a:r>
            <a:endParaRPr sz="1600"/>
          </a:p>
          <a:p>
            <a:pPr indent="0" lvl="0" marL="0" rtl="0" algn="ctr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SzPts val="688"/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Google Shape;215;p34"/>
          <p:cNvPicPr preferRelativeResize="0"/>
          <p:nvPr/>
        </p:nvPicPr>
        <p:blipFill rotWithShape="1">
          <a:blip r:embed="rId3">
            <a:alphaModFix/>
          </a:blip>
          <a:srcRect b="0" l="-220" r="220" t="0"/>
          <a:stretch/>
        </p:blipFill>
        <p:spPr>
          <a:xfrm>
            <a:off x="-44350" y="0"/>
            <a:ext cx="9188352" cy="83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25" y="4665237"/>
            <a:ext cx="429850" cy="42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34"/>
          <p:cNvPicPr preferRelativeResize="0"/>
          <p:nvPr/>
        </p:nvPicPr>
        <p:blipFill rotWithShape="1">
          <a:blip r:embed="rId5">
            <a:alphaModFix/>
          </a:blip>
          <a:srcRect b="3960" l="0" r="0" t="-3960"/>
          <a:stretch/>
        </p:blipFill>
        <p:spPr>
          <a:xfrm>
            <a:off x="528200" y="4623338"/>
            <a:ext cx="456274" cy="456274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34"/>
          <p:cNvSpPr txBox="1"/>
          <p:nvPr/>
        </p:nvSpPr>
        <p:spPr>
          <a:xfrm>
            <a:off x="1050925" y="4665225"/>
            <a:ext cx="5745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2"/>
                </a:solidFill>
              </a:rPr>
              <a:t>EARTH PREDICTION INNOVATION CENTER (EPIC)</a:t>
            </a:r>
            <a:endParaRPr sz="1600">
              <a:solidFill>
                <a:schemeClr val="dk2"/>
              </a:solidFill>
            </a:endParaRPr>
          </a:p>
        </p:txBody>
      </p:sp>
      <p:sp>
        <p:nvSpPr>
          <p:cNvPr id="219" name="Google Shape;219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20" name="Google Shape;220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40700" y="4503323"/>
            <a:ext cx="548700" cy="640176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34"/>
          <p:cNvSpPr txBox="1"/>
          <p:nvPr/>
        </p:nvSpPr>
        <p:spPr>
          <a:xfrm>
            <a:off x="585450" y="1448638"/>
            <a:ext cx="8600700" cy="29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AutoNum type="arabicPeriod"/>
            </a:pPr>
            <a:r>
              <a:rPr b="1" lang="en-US" sz="1800">
                <a:solidFill>
                  <a:srgbClr val="572CE4"/>
                </a:solidFill>
              </a:rPr>
              <a:t>FORK</a:t>
            </a:r>
            <a:r>
              <a:rPr lang="en-US" sz="1800">
                <a:solidFill>
                  <a:schemeClr val="dk2"/>
                </a:solidFill>
              </a:rPr>
              <a:t> the original repository to your GitHub account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AutoNum type="arabicPeriod"/>
            </a:pPr>
            <a:r>
              <a:rPr b="1" lang="en-US" sz="1800">
                <a:solidFill>
                  <a:srgbClr val="572CE4"/>
                </a:solidFill>
              </a:rPr>
              <a:t>CLONE </a:t>
            </a:r>
            <a:r>
              <a:rPr lang="en-US" sz="1800">
                <a:solidFill>
                  <a:schemeClr val="dk2"/>
                </a:solidFill>
              </a:rPr>
              <a:t>your repository to a local machine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AutoNum type="arabicPeriod"/>
            </a:pPr>
            <a:r>
              <a:rPr lang="en-US" sz="1800" u="sng">
                <a:solidFill>
                  <a:schemeClr val="dk2"/>
                </a:solidFill>
              </a:rPr>
              <a:t>Make changes</a:t>
            </a:r>
            <a:r>
              <a:rPr lang="en-US" sz="1800">
                <a:solidFill>
                  <a:schemeClr val="dk2"/>
                </a:solidFill>
              </a:rPr>
              <a:t> to your cloned repository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AutoNum type="arabicPeriod"/>
            </a:pPr>
            <a:r>
              <a:rPr b="1" lang="en-US" sz="1800">
                <a:solidFill>
                  <a:srgbClr val="572CE4"/>
                </a:solidFill>
              </a:rPr>
              <a:t>PUSH</a:t>
            </a:r>
            <a:r>
              <a:rPr lang="en-US" sz="1800">
                <a:solidFill>
                  <a:schemeClr val="dk2"/>
                </a:solidFill>
              </a:rPr>
              <a:t> them to your GitHub repository: it then will be </a:t>
            </a:r>
            <a:r>
              <a:rPr lang="en-US" sz="1800" u="sng">
                <a:solidFill>
                  <a:schemeClr val="dk2"/>
                </a:solidFill>
              </a:rPr>
              <a:t>synced</a:t>
            </a:r>
            <a:r>
              <a:rPr lang="en-US" sz="1800">
                <a:solidFill>
                  <a:schemeClr val="dk2"/>
                </a:solidFill>
              </a:rPr>
              <a:t> to your changes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AutoNum type="arabicPeriod"/>
            </a:pPr>
            <a:r>
              <a:rPr lang="en-US" sz="1800">
                <a:solidFill>
                  <a:schemeClr val="dk2"/>
                </a:solidFill>
              </a:rPr>
              <a:t>Create a </a:t>
            </a:r>
            <a:r>
              <a:rPr b="1" lang="en-US" sz="1800">
                <a:solidFill>
                  <a:srgbClr val="572CE4"/>
                </a:solidFill>
              </a:rPr>
              <a:t>PULL REQUEST</a:t>
            </a:r>
            <a:r>
              <a:rPr lang="en-US" sz="1800">
                <a:solidFill>
                  <a:schemeClr val="dk2"/>
                </a:solidFill>
              </a:rPr>
              <a:t> </a:t>
            </a:r>
            <a:r>
              <a:rPr lang="en-US" sz="1800">
                <a:solidFill>
                  <a:schemeClr val="dk2"/>
                </a:solidFill>
              </a:rPr>
              <a:t>(PR) </a:t>
            </a:r>
            <a:r>
              <a:rPr lang="en-US" sz="1800">
                <a:solidFill>
                  <a:schemeClr val="dk2"/>
                </a:solidFill>
              </a:rPr>
              <a:t>to </a:t>
            </a:r>
            <a:r>
              <a:rPr lang="en-US" sz="1800" u="sng">
                <a:solidFill>
                  <a:schemeClr val="dk2"/>
                </a:solidFill>
              </a:rPr>
              <a:t>merge</a:t>
            </a:r>
            <a:r>
              <a:rPr lang="en-US" sz="1800">
                <a:solidFill>
                  <a:schemeClr val="dk2"/>
                </a:solidFill>
              </a:rPr>
              <a:t> your changes with the original repository: it means making a request to the repository owner and telling them “Please check my changes and </a:t>
            </a:r>
            <a:r>
              <a:rPr lang="en-US" sz="1800" u="sng">
                <a:solidFill>
                  <a:schemeClr val="dk2"/>
                </a:solidFill>
              </a:rPr>
              <a:t>merge</a:t>
            </a:r>
            <a:r>
              <a:rPr lang="en-US" sz="1800">
                <a:solidFill>
                  <a:schemeClr val="dk2"/>
                </a:solidFill>
              </a:rPr>
              <a:t> them if you like it”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22" name="Google Shape;222;p34"/>
          <p:cNvSpPr txBox="1"/>
          <p:nvPr>
            <p:ph idx="4294967295" type="title"/>
          </p:nvPr>
        </p:nvSpPr>
        <p:spPr>
          <a:xfrm>
            <a:off x="809700" y="766050"/>
            <a:ext cx="8152200" cy="58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20">
                <a:solidFill>
                  <a:srgbClr val="1A9988"/>
                </a:solidFill>
              </a:rPr>
              <a:t>Contributing to an open-source  GitHub </a:t>
            </a:r>
            <a:r>
              <a:rPr b="1" lang="en-US" sz="2820">
                <a:solidFill>
                  <a:srgbClr val="1A9988"/>
                </a:solidFill>
              </a:rPr>
              <a:t>repository</a:t>
            </a:r>
            <a:endParaRPr b="1" sz="2820">
              <a:solidFill>
                <a:srgbClr val="1A9988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oogle Shape;227;p35"/>
          <p:cNvPicPr preferRelativeResize="0"/>
          <p:nvPr/>
        </p:nvPicPr>
        <p:blipFill rotWithShape="1">
          <a:blip r:embed="rId3">
            <a:alphaModFix/>
          </a:blip>
          <a:srcRect b="0" l="-220" r="220" t="0"/>
          <a:stretch/>
        </p:blipFill>
        <p:spPr>
          <a:xfrm>
            <a:off x="-44350" y="0"/>
            <a:ext cx="9188352" cy="83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125" y="4665237"/>
            <a:ext cx="429850" cy="42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35"/>
          <p:cNvPicPr preferRelativeResize="0"/>
          <p:nvPr/>
        </p:nvPicPr>
        <p:blipFill rotWithShape="1">
          <a:blip r:embed="rId5">
            <a:alphaModFix/>
          </a:blip>
          <a:srcRect b="3960" l="0" r="0" t="-3960"/>
          <a:stretch/>
        </p:blipFill>
        <p:spPr>
          <a:xfrm>
            <a:off x="528200" y="4623338"/>
            <a:ext cx="456274" cy="456274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35"/>
          <p:cNvSpPr txBox="1"/>
          <p:nvPr/>
        </p:nvSpPr>
        <p:spPr>
          <a:xfrm>
            <a:off x="1050925" y="4665225"/>
            <a:ext cx="5745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EARTH PREDICTION INNOVATION CENTER (EPIC)</a:t>
            </a:r>
            <a:endParaRPr b="0" i="0" sz="1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32" name="Google Shape;232;p3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240700" y="4503323"/>
            <a:ext cx="548700" cy="640176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35"/>
          <p:cNvSpPr txBox="1"/>
          <p:nvPr>
            <p:ph idx="4294967295" type="title"/>
          </p:nvPr>
        </p:nvSpPr>
        <p:spPr>
          <a:xfrm>
            <a:off x="809700" y="800250"/>
            <a:ext cx="8152200" cy="5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0323"/>
              <a:buNone/>
            </a:pPr>
            <a:r>
              <a:rPr b="1" lang="en-US" sz="2820">
                <a:solidFill>
                  <a:srgbClr val="1A9988"/>
                </a:solidFill>
              </a:rPr>
              <a:t>Contributing to an open-source GitHub repository</a:t>
            </a:r>
            <a:endParaRPr b="1" sz="2820">
              <a:solidFill>
                <a:srgbClr val="1A9988"/>
              </a:solidFill>
            </a:endParaRPr>
          </a:p>
        </p:txBody>
      </p:sp>
      <p:pic>
        <p:nvPicPr>
          <p:cNvPr id="234" name="Google Shape;234;p3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803100" y="1900201"/>
            <a:ext cx="588006" cy="5831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5" name="Google Shape;235;p35"/>
          <p:cNvGrpSpPr/>
          <p:nvPr/>
        </p:nvGrpSpPr>
        <p:grpSpPr>
          <a:xfrm>
            <a:off x="2078125" y="1529463"/>
            <a:ext cx="2138100" cy="1264813"/>
            <a:chOff x="2078125" y="1529463"/>
            <a:chExt cx="2138100" cy="1264813"/>
          </a:xfrm>
        </p:grpSpPr>
        <p:sp>
          <p:nvSpPr>
            <p:cNvPr id="236" name="Google Shape;236;p35"/>
            <p:cNvSpPr/>
            <p:nvPr/>
          </p:nvSpPr>
          <p:spPr>
            <a:xfrm>
              <a:off x="2078125" y="2454075"/>
              <a:ext cx="2138100" cy="3402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i="0" lang="en-US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some</a:t>
              </a:r>
              <a:r>
                <a:rPr b="0" i="0" lang="en-US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 GitHub account</a:t>
              </a:r>
              <a:endParaRPr b="0" i="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37;p35"/>
            <p:cNvSpPr/>
            <p:nvPr/>
          </p:nvSpPr>
          <p:spPr>
            <a:xfrm>
              <a:off x="2512412" y="1529463"/>
              <a:ext cx="1169400" cy="3396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n-US" sz="1800" u="none" cap="none" strike="noStrike">
                  <a:solidFill>
                    <a:srgbClr val="000000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Repo_A</a:t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8" name="Google Shape;238;p35"/>
          <p:cNvGrpSpPr/>
          <p:nvPr/>
        </p:nvGrpSpPr>
        <p:grpSpPr>
          <a:xfrm>
            <a:off x="4271888" y="1476538"/>
            <a:ext cx="1674000" cy="621588"/>
            <a:chOff x="5213163" y="403913"/>
            <a:chExt cx="1674000" cy="621588"/>
          </a:xfrm>
        </p:grpSpPr>
        <p:sp>
          <p:nvSpPr>
            <p:cNvPr id="239" name="Google Shape;239;p35"/>
            <p:cNvSpPr/>
            <p:nvPr/>
          </p:nvSpPr>
          <p:spPr>
            <a:xfrm rot="10800000">
              <a:off x="5306663" y="818800"/>
              <a:ext cx="1338300" cy="206700"/>
            </a:xfrm>
            <a:prstGeom prst="notchedRightArrow">
              <a:avLst>
                <a:gd fmla="val 50000" name="adj1"/>
                <a:gd fmla="val 50000" name="adj2"/>
              </a:avLst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0;p35"/>
            <p:cNvSpPr txBox="1"/>
            <p:nvPr/>
          </p:nvSpPr>
          <p:spPr>
            <a:xfrm>
              <a:off x="5213163" y="403913"/>
              <a:ext cx="16740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1" i="0" lang="en-US" sz="2000" u="none" cap="none" strike="noStrike">
                  <a:solidFill>
                    <a:srgbClr val="5F18EA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pull request</a:t>
              </a:r>
              <a:endParaRPr b="1" i="0" sz="2000" u="none" cap="none" strike="noStrike">
                <a:solidFill>
                  <a:srgbClr val="5F18EA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241" name="Google Shape;241;p35"/>
          <p:cNvGrpSpPr/>
          <p:nvPr/>
        </p:nvGrpSpPr>
        <p:grpSpPr>
          <a:xfrm>
            <a:off x="4369525" y="2238490"/>
            <a:ext cx="1338300" cy="561915"/>
            <a:chOff x="4182525" y="1894000"/>
            <a:chExt cx="1338300" cy="538800"/>
          </a:xfrm>
        </p:grpSpPr>
        <p:sp>
          <p:nvSpPr>
            <p:cNvPr id="242" name="Google Shape;242;p35"/>
            <p:cNvSpPr txBox="1"/>
            <p:nvPr/>
          </p:nvSpPr>
          <p:spPr>
            <a:xfrm>
              <a:off x="4428225" y="1960600"/>
              <a:ext cx="846900" cy="472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1" i="0" lang="en-US" sz="2000" u="none" cap="none" strike="noStrike">
                  <a:solidFill>
                    <a:srgbClr val="5F18EA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fork</a:t>
              </a:r>
              <a:endParaRPr b="1" i="0" sz="2000" u="none" cap="none" strike="noStrike">
                <a:solidFill>
                  <a:srgbClr val="5F18EA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43" name="Google Shape;243;p35"/>
            <p:cNvSpPr/>
            <p:nvPr/>
          </p:nvSpPr>
          <p:spPr>
            <a:xfrm>
              <a:off x="4182525" y="1894000"/>
              <a:ext cx="1338300" cy="222000"/>
            </a:xfrm>
            <a:prstGeom prst="notchedRightArrow">
              <a:avLst>
                <a:gd fmla="val 50000" name="adj1"/>
                <a:gd fmla="val 50000" name="adj2"/>
              </a:avLst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44" name="Google Shape;244;p35"/>
          <p:cNvGrpSpPr/>
          <p:nvPr/>
        </p:nvGrpSpPr>
        <p:grpSpPr>
          <a:xfrm>
            <a:off x="5202725" y="3064885"/>
            <a:ext cx="975800" cy="492600"/>
            <a:chOff x="4664988" y="3209447"/>
            <a:chExt cx="975800" cy="492600"/>
          </a:xfrm>
        </p:grpSpPr>
        <p:sp>
          <p:nvSpPr>
            <p:cNvPr id="245" name="Google Shape;245;p35"/>
            <p:cNvSpPr/>
            <p:nvPr/>
          </p:nvSpPr>
          <p:spPr>
            <a:xfrm rot="5400000">
              <a:off x="5294288" y="3344737"/>
              <a:ext cx="477600" cy="215400"/>
            </a:xfrm>
            <a:prstGeom prst="notchedRightArrow">
              <a:avLst>
                <a:gd fmla="val 42936" name="adj1"/>
                <a:gd fmla="val 50000" name="adj2"/>
              </a:avLst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35"/>
            <p:cNvSpPr txBox="1"/>
            <p:nvPr/>
          </p:nvSpPr>
          <p:spPr>
            <a:xfrm>
              <a:off x="4664988" y="3209447"/>
              <a:ext cx="8469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1" i="0" lang="en-US" sz="2000" u="none" cap="none" strike="noStrike">
                  <a:solidFill>
                    <a:srgbClr val="5F18EA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clone</a:t>
              </a:r>
              <a:endParaRPr b="1" i="0" sz="2000" u="none" cap="none" strike="noStrike">
                <a:solidFill>
                  <a:srgbClr val="5F18EA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247" name="Google Shape;247;p35"/>
          <p:cNvGrpSpPr/>
          <p:nvPr/>
        </p:nvGrpSpPr>
        <p:grpSpPr>
          <a:xfrm>
            <a:off x="6454199" y="3045138"/>
            <a:ext cx="1020303" cy="985510"/>
            <a:chOff x="4310582" y="2659200"/>
            <a:chExt cx="1426200" cy="1584676"/>
          </a:xfrm>
        </p:grpSpPr>
        <p:pic>
          <p:nvPicPr>
            <p:cNvPr id="248" name="Google Shape;248;p35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4354538" y="2905576"/>
              <a:ext cx="1338300" cy="13383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9" name="Google Shape;249;p35"/>
            <p:cNvSpPr/>
            <p:nvPr/>
          </p:nvSpPr>
          <p:spPr>
            <a:xfrm>
              <a:off x="4310582" y="2659200"/>
              <a:ext cx="1426200" cy="3204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n-US" sz="1700" u="none" cap="none" strike="noStrike">
                  <a:solidFill>
                    <a:srgbClr val="000000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Repo_B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0" name="Google Shape;250;p35"/>
          <p:cNvGrpSpPr/>
          <p:nvPr/>
        </p:nvGrpSpPr>
        <p:grpSpPr>
          <a:xfrm>
            <a:off x="7720300" y="3003186"/>
            <a:ext cx="975900" cy="492600"/>
            <a:chOff x="6876213" y="3177199"/>
            <a:chExt cx="975900" cy="492600"/>
          </a:xfrm>
        </p:grpSpPr>
        <p:sp>
          <p:nvSpPr>
            <p:cNvPr id="251" name="Google Shape;251;p35"/>
            <p:cNvSpPr/>
            <p:nvPr/>
          </p:nvSpPr>
          <p:spPr>
            <a:xfrm rot="-5400000">
              <a:off x="6746913" y="3325413"/>
              <a:ext cx="471600" cy="213000"/>
            </a:xfrm>
            <a:prstGeom prst="notchedRightArrow">
              <a:avLst>
                <a:gd fmla="val 42936" name="adj1"/>
                <a:gd fmla="val 50000" name="adj2"/>
              </a:avLst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2;p35"/>
            <p:cNvSpPr txBox="1"/>
            <p:nvPr/>
          </p:nvSpPr>
          <p:spPr>
            <a:xfrm>
              <a:off x="7075113" y="3177199"/>
              <a:ext cx="7770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1" i="0" lang="en-US" sz="2000" u="none" cap="none" strike="noStrike">
                  <a:solidFill>
                    <a:srgbClr val="5F18EA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push</a:t>
              </a:r>
              <a:endParaRPr b="1" i="0" sz="2000" u="none" cap="none" strike="noStrike">
                <a:solidFill>
                  <a:srgbClr val="5F18EA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sp>
        <p:nvSpPr>
          <p:cNvPr id="253" name="Google Shape;253;p35"/>
          <p:cNvSpPr txBox="1"/>
          <p:nvPr/>
        </p:nvSpPr>
        <p:spPr>
          <a:xfrm>
            <a:off x="6244000" y="4271676"/>
            <a:ext cx="1506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-US" sz="1200">
                <a:solidFill>
                  <a:srgbClr val="FF00E1"/>
                </a:solidFill>
                <a:latin typeface="Comic Sans MS"/>
                <a:ea typeface="Comic Sans MS"/>
                <a:cs typeface="Comic Sans MS"/>
                <a:sym typeface="Comic Sans MS"/>
              </a:rPr>
              <a:t>MAKE CHANGES</a:t>
            </a:r>
            <a:endParaRPr b="1" i="0" sz="1200" u="none" cap="none" strike="noStrike">
              <a:solidFill>
                <a:srgbClr val="FF00E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254" name="Google Shape;254;p35"/>
          <p:cNvGrpSpPr/>
          <p:nvPr/>
        </p:nvGrpSpPr>
        <p:grpSpPr>
          <a:xfrm>
            <a:off x="6001575" y="1502907"/>
            <a:ext cx="2138100" cy="1318829"/>
            <a:chOff x="5960450" y="1529470"/>
            <a:chExt cx="2138100" cy="1318829"/>
          </a:xfrm>
        </p:grpSpPr>
        <p:sp>
          <p:nvSpPr>
            <p:cNvPr id="255" name="Google Shape;255;p35"/>
            <p:cNvSpPr/>
            <p:nvPr/>
          </p:nvSpPr>
          <p:spPr>
            <a:xfrm>
              <a:off x="5960450" y="2355698"/>
              <a:ext cx="2138100" cy="4926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i="0" lang="en-US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your</a:t>
              </a:r>
              <a:r>
                <a:rPr b="0" i="0" lang="en-US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 GitHub account</a:t>
              </a:r>
              <a:endParaRPr b="0" i="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256;p35"/>
            <p:cNvSpPr/>
            <p:nvPr/>
          </p:nvSpPr>
          <p:spPr>
            <a:xfrm>
              <a:off x="6280263" y="1529470"/>
              <a:ext cx="1323000" cy="3420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n-US" sz="1800" u="none" cap="none" strike="noStrike">
                  <a:solidFill>
                    <a:srgbClr val="000000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Repo_B</a:t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57" name="Google Shape;257;p3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686250" y="1866375"/>
            <a:ext cx="548700" cy="54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3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67325" y="1867438"/>
            <a:ext cx="1009650" cy="77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35"/>
          <p:cNvPicPr preferRelativeResize="0"/>
          <p:nvPr/>
        </p:nvPicPr>
        <p:blipFill rotWithShape="1">
          <a:blip r:embed="rId10">
            <a:alphaModFix/>
          </a:blip>
          <a:srcRect b="18770" l="12732" r="9154" t="18368"/>
          <a:stretch/>
        </p:blipFill>
        <p:spPr>
          <a:xfrm>
            <a:off x="310800" y="3328013"/>
            <a:ext cx="1280100" cy="1030187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35"/>
          <p:cNvSpPr/>
          <p:nvPr/>
        </p:nvSpPr>
        <p:spPr>
          <a:xfrm>
            <a:off x="6160150" y="3957525"/>
            <a:ext cx="1674000" cy="245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your</a:t>
            </a:r>
            <a:r>
              <a:rPr lang="en-US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local system</a:t>
            </a:r>
            <a:endParaRPr b="0" i="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p35"/>
          <p:cNvSpPr/>
          <p:nvPr/>
        </p:nvSpPr>
        <p:spPr>
          <a:xfrm rot="5400000">
            <a:off x="5748500" y="3961950"/>
            <a:ext cx="843300" cy="297900"/>
          </a:xfrm>
          <a:prstGeom prst="bentUpArrow">
            <a:avLst>
              <a:gd fmla="val 25000" name="adj1"/>
              <a:gd fmla="val 25000" name="adj2"/>
              <a:gd fmla="val 2500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35"/>
          <p:cNvSpPr/>
          <p:nvPr/>
        </p:nvSpPr>
        <p:spPr>
          <a:xfrm>
            <a:off x="7623650" y="3620425"/>
            <a:ext cx="297900" cy="882900"/>
          </a:xfrm>
          <a:prstGeom prst="bentUpArrow">
            <a:avLst>
              <a:gd fmla="val 25000" name="adj1"/>
              <a:gd fmla="val 27031" name="adj2"/>
              <a:gd fmla="val 2500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Google Shape;267;p36"/>
          <p:cNvPicPr preferRelativeResize="0"/>
          <p:nvPr/>
        </p:nvPicPr>
        <p:blipFill rotWithShape="1">
          <a:blip r:embed="rId3">
            <a:alphaModFix/>
          </a:blip>
          <a:srcRect b="0" l="-220" r="220" t="0"/>
          <a:stretch/>
        </p:blipFill>
        <p:spPr>
          <a:xfrm>
            <a:off x="-44350" y="0"/>
            <a:ext cx="9188352" cy="83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25" y="4665237"/>
            <a:ext cx="429850" cy="42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36"/>
          <p:cNvPicPr preferRelativeResize="0"/>
          <p:nvPr/>
        </p:nvPicPr>
        <p:blipFill rotWithShape="1">
          <a:blip r:embed="rId5">
            <a:alphaModFix/>
          </a:blip>
          <a:srcRect b="3960" l="0" r="0" t="-3960"/>
          <a:stretch/>
        </p:blipFill>
        <p:spPr>
          <a:xfrm>
            <a:off x="528200" y="4623338"/>
            <a:ext cx="456274" cy="456274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36"/>
          <p:cNvSpPr txBox="1"/>
          <p:nvPr/>
        </p:nvSpPr>
        <p:spPr>
          <a:xfrm>
            <a:off x="1050925" y="4665225"/>
            <a:ext cx="5745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2"/>
                </a:solidFill>
              </a:rPr>
              <a:t>EARTH PREDICTION INNOVATION CENTER (EPIC)</a:t>
            </a:r>
            <a:endParaRPr sz="1600">
              <a:solidFill>
                <a:schemeClr val="dk2"/>
              </a:solidFill>
            </a:endParaRPr>
          </a:p>
        </p:txBody>
      </p:sp>
      <p:sp>
        <p:nvSpPr>
          <p:cNvPr id="271" name="Google Shape;271;p36"/>
          <p:cNvSpPr txBox="1"/>
          <p:nvPr>
            <p:ph idx="4294967295" type="title"/>
          </p:nvPr>
        </p:nvSpPr>
        <p:spPr>
          <a:xfrm>
            <a:off x="607500" y="738000"/>
            <a:ext cx="79290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20">
                <a:solidFill>
                  <a:srgbClr val="1A9988"/>
                </a:solidFill>
              </a:rPr>
              <a:t>GitHub Repositories: Branches and Tags</a:t>
            </a:r>
            <a:endParaRPr b="1" sz="2820">
              <a:solidFill>
                <a:srgbClr val="1A9988"/>
              </a:solidFill>
            </a:endParaRPr>
          </a:p>
        </p:txBody>
      </p:sp>
      <p:sp>
        <p:nvSpPr>
          <p:cNvPr id="272" name="Google Shape;272;p36"/>
          <p:cNvSpPr txBox="1"/>
          <p:nvPr/>
        </p:nvSpPr>
        <p:spPr>
          <a:xfrm>
            <a:off x="907850" y="1288800"/>
            <a:ext cx="7685700" cy="365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</a:rPr>
              <a:t>Branches:</a:t>
            </a:r>
            <a:endParaRPr b="1" sz="18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1600">
                <a:solidFill>
                  <a:schemeClr val="dk1"/>
                </a:solidFill>
              </a:rPr>
              <a:t>used for concurrent development, bux fixes, implementation </a:t>
            </a:r>
            <a:r>
              <a:rPr i="1" lang="en-US" sz="1600">
                <a:solidFill>
                  <a:schemeClr val="dk1"/>
                </a:solidFill>
              </a:rPr>
              <a:t>features</a:t>
            </a:r>
            <a:r>
              <a:rPr lang="en-US" sz="1600">
                <a:solidFill>
                  <a:schemeClr val="dk1"/>
                </a:solidFill>
              </a:rPr>
              <a:t> 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1600">
                <a:solidFill>
                  <a:schemeClr val="dk1"/>
                </a:solidFill>
              </a:rPr>
              <a:t>can be moved or deleted 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1600">
                <a:solidFill>
                  <a:schemeClr val="dk1"/>
                </a:solidFill>
              </a:rPr>
              <a:t>often expected to be merged back into original branch 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i="1" lang="en-US" sz="1600">
                <a:solidFill>
                  <a:schemeClr val="dk1"/>
                </a:solidFill>
              </a:rPr>
              <a:t>feature branches</a:t>
            </a:r>
            <a:r>
              <a:rPr lang="en-US" sz="1600">
                <a:solidFill>
                  <a:schemeClr val="dk1"/>
                </a:solidFill>
              </a:rPr>
              <a:t> could have a long span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</a:rPr>
              <a:t>Tags:</a:t>
            </a:r>
            <a:endParaRPr b="1" sz="18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1600">
                <a:solidFill>
                  <a:schemeClr val="dk1"/>
                </a:solidFill>
              </a:rPr>
              <a:t>mark specific points in history to capture software versions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1600">
                <a:solidFill>
                  <a:schemeClr val="dk1"/>
                </a:solidFill>
              </a:rPr>
              <a:t>typically used to mark stable points that correspond to specific releases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i="1" lang="en-US" sz="1600">
                <a:solidFill>
                  <a:schemeClr val="dk1"/>
                </a:solidFill>
              </a:rPr>
              <a:t>permanent</a:t>
            </a:r>
            <a:r>
              <a:rPr lang="en-US" sz="1600">
                <a:solidFill>
                  <a:schemeClr val="dk1"/>
                </a:solidFill>
              </a:rPr>
              <a:t> and don’t change after they are created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1600">
                <a:solidFill>
                  <a:schemeClr val="dk1"/>
                </a:solidFill>
              </a:rPr>
              <a:t>used to label a specific </a:t>
            </a:r>
            <a:r>
              <a:rPr i="1" lang="en-US" sz="1600">
                <a:solidFill>
                  <a:schemeClr val="dk1"/>
                </a:solidFill>
              </a:rPr>
              <a:t>commit </a:t>
            </a:r>
            <a:endParaRPr sz="16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B7B7B7"/>
              </a:solidFill>
            </a:endParaRPr>
          </a:p>
        </p:txBody>
      </p:sp>
      <p:sp>
        <p:nvSpPr>
          <p:cNvPr id="273" name="Google Shape;273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74" name="Google Shape;274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40700" y="4503323"/>
            <a:ext cx="548700" cy="640176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36"/>
          <p:cNvSpPr txBox="1"/>
          <p:nvPr/>
        </p:nvSpPr>
        <p:spPr>
          <a:xfrm>
            <a:off x="6916575" y="2486450"/>
            <a:ext cx="219600" cy="245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Google Shape;280;p37"/>
          <p:cNvPicPr preferRelativeResize="0"/>
          <p:nvPr/>
        </p:nvPicPr>
        <p:blipFill rotWithShape="1">
          <a:blip r:embed="rId3">
            <a:alphaModFix/>
          </a:blip>
          <a:srcRect b="0" l="-220" r="220" t="0"/>
          <a:stretch/>
        </p:blipFill>
        <p:spPr>
          <a:xfrm>
            <a:off x="-44350" y="0"/>
            <a:ext cx="9188352" cy="83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25" y="4665237"/>
            <a:ext cx="429850" cy="42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37"/>
          <p:cNvPicPr preferRelativeResize="0"/>
          <p:nvPr/>
        </p:nvPicPr>
        <p:blipFill rotWithShape="1">
          <a:blip r:embed="rId5">
            <a:alphaModFix/>
          </a:blip>
          <a:srcRect b="3960" l="0" r="0" t="-3960"/>
          <a:stretch/>
        </p:blipFill>
        <p:spPr>
          <a:xfrm>
            <a:off x="528200" y="4623338"/>
            <a:ext cx="456274" cy="456274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37"/>
          <p:cNvSpPr txBox="1"/>
          <p:nvPr/>
        </p:nvSpPr>
        <p:spPr>
          <a:xfrm>
            <a:off x="1004700" y="4695500"/>
            <a:ext cx="5745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2"/>
                </a:solidFill>
              </a:rPr>
              <a:t>EARTH PREDICTION INNOVATION CENTER (EPIC)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284" name="Google Shape;284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85" name="Google Shape;285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40700" y="4503323"/>
            <a:ext cx="548700" cy="640176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37"/>
          <p:cNvSpPr txBox="1"/>
          <p:nvPr>
            <p:ph type="title"/>
          </p:nvPr>
        </p:nvSpPr>
        <p:spPr>
          <a:xfrm>
            <a:off x="860400" y="832325"/>
            <a:ext cx="79290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20">
                <a:solidFill>
                  <a:srgbClr val="1A9988"/>
                </a:solidFill>
              </a:rPr>
              <a:t>GitHub Repositories: Branches and Tags</a:t>
            </a:r>
            <a:endParaRPr b="1" sz="2820">
              <a:solidFill>
                <a:srgbClr val="1A9988"/>
              </a:solidFill>
            </a:endParaRPr>
          </a:p>
        </p:txBody>
      </p:sp>
      <p:pic>
        <p:nvPicPr>
          <p:cNvPr id="287" name="Google Shape;287;p3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841804" y="1612300"/>
            <a:ext cx="7103447" cy="2751250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37"/>
          <p:cNvSpPr txBox="1"/>
          <p:nvPr/>
        </p:nvSpPr>
        <p:spPr>
          <a:xfrm>
            <a:off x="860400" y="1612288"/>
            <a:ext cx="12294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2"/>
                </a:solidFill>
              </a:rPr>
              <a:t>feature branch</a:t>
            </a:r>
            <a:endParaRPr b="1" sz="1600">
              <a:solidFill>
                <a:schemeClr val="dk2"/>
              </a:solidFill>
            </a:endParaRPr>
          </a:p>
        </p:txBody>
      </p:sp>
      <p:sp>
        <p:nvSpPr>
          <p:cNvPr id="289" name="Google Shape;289;p37"/>
          <p:cNvSpPr txBox="1"/>
          <p:nvPr/>
        </p:nvSpPr>
        <p:spPr>
          <a:xfrm>
            <a:off x="860400" y="3905775"/>
            <a:ext cx="2039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2"/>
                </a:solidFill>
              </a:rPr>
              <a:t>bug fix </a:t>
            </a:r>
            <a:r>
              <a:rPr b="1" lang="en-US" sz="1600">
                <a:solidFill>
                  <a:schemeClr val="dk2"/>
                </a:solidFill>
              </a:rPr>
              <a:t>branch</a:t>
            </a:r>
            <a:endParaRPr b="1" sz="1600">
              <a:solidFill>
                <a:schemeClr val="dk2"/>
              </a:solidFill>
            </a:endParaRPr>
          </a:p>
        </p:txBody>
      </p:sp>
      <p:sp>
        <p:nvSpPr>
          <p:cNvPr id="290" name="Google Shape;290;p37"/>
          <p:cNvSpPr txBox="1"/>
          <p:nvPr/>
        </p:nvSpPr>
        <p:spPr>
          <a:xfrm>
            <a:off x="860400" y="3548925"/>
            <a:ext cx="900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2"/>
                </a:solidFill>
              </a:rPr>
              <a:t>tag</a:t>
            </a:r>
            <a:endParaRPr b="1" sz="1600">
              <a:solidFill>
                <a:schemeClr val="dk2"/>
              </a:solidFill>
            </a:endParaRPr>
          </a:p>
        </p:txBody>
      </p:sp>
      <p:sp>
        <p:nvSpPr>
          <p:cNvPr id="291" name="Google Shape;291;p37"/>
          <p:cNvSpPr txBox="1"/>
          <p:nvPr/>
        </p:nvSpPr>
        <p:spPr>
          <a:xfrm>
            <a:off x="860400" y="3188188"/>
            <a:ext cx="2039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2"/>
                </a:solidFill>
              </a:rPr>
              <a:t>release</a:t>
            </a:r>
            <a:r>
              <a:rPr b="1" lang="en-US" sz="1600">
                <a:solidFill>
                  <a:schemeClr val="dk2"/>
                </a:solidFill>
              </a:rPr>
              <a:t> branch</a:t>
            </a:r>
            <a:endParaRPr b="1" sz="16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" name="Google Shape;296;p38"/>
          <p:cNvPicPr preferRelativeResize="0"/>
          <p:nvPr/>
        </p:nvPicPr>
        <p:blipFill rotWithShape="1">
          <a:blip r:embed="rId3">
            <a:alphaModFix/>
          </a:blip>
          <a:srcRect b="0" l="-220" r="220" t="0"/>
          <a:stretch/>
        </p:blipFill>
        <p:spPr>
          <a:xfrm>
            <a:off x="-44350" y="0"/>
            <a:ext cx="9188352" cy="83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25" y="4665237"/>
            <a:ext cx="429850" cy="42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38"/>
          <p:cNvPicPr preferRelativeResize="0"/>
          <p:nvPr/>
        </p:nvPicPr>
        <p:blipFill rotWithShape="1">
          <a:blip r:embed="rId5">
            <a:alphaModFix/>
          </a:blip>
          <a:srcRect b="3960" l="0" r="0" t="-3960"/>
          <a:stretch/>
        </p:blipFill>
        <p:spPr>
          <a:xfrm>
            <a:off x="528200" y="4623338"/>
            <a:ext cx="456274" cy="456274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38"/>
          <p:cNvSpPr txBox="1"/>
          <p:nvPr/>
        </p:nvSpPr>
        <p:spPr>
          <a:xfrm>
            <a:off x="1004700" y="4695500"/>
            <a:ext cx="5745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2"/>
                </a:solidFill>
              </a:rPr>
              <a:t>EARTH PREDICTION INNOVATION CENTER (EPIC)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300" name="Google Shape;300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01" name="Google Shape;301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40700" y="4503323"/>
            <a:ext cx="548700" cy="640176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38"/>
          <p:cNvSpPr txBox="1"/>
          <p:nvPr>
            <p:ph type="title"/>
          </p:nvPr>
        </p:nvSpPr>
        <p:spPr>
          <a:xfrm>
            <a:off x="806500" y="632850"/>
            <a:ext cx="79290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20">
                <a:solidFill>
                  <a:srgbClr val="1A9988"/>
                </a:solidFill>
              </a:rPr>
              <a:t>Git workflow: from local spaces to remote repos</a:t>
            </a:r>
            <a:endParaRPr b="1" sz="2820">
              <a:solidFill>
                <a:srgbClr val="1A9988"/>
              </a:solidFill>
            </a:endParaRPr>
          </a:p>
        </p:txBody>
      </p:sp>
      <p:sp>
        <p:nvSpPr>
          <p:cNvPr id="303" name="Google Shape;303;p38"/>
          <p:cNvSpPr txBox="1"/>
          <p:nvPr/>
        </p:nvSpPr>
        <p:spPr>
          <a:xfrm>
            <a:off x="346500" y="1039200"/>
            <a:ext cx="4465800" cy="38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Local Git has </a:t>
            </a:r>
            <a:r>
              <a:rPr b="1" lang="en-US">
                <a:solidFill>
                  <a:schemeClr val="dk1"/>
                </a:solidFill>
              </a:rPr>
              <a:t>three</a:t>
            </a:r>
            <a:r>
              <a:rPr lang="en-US">
                <a:solidFill>
                  <a:schemeClr val="dk1"/>
                </a:solidFill>
              </a:rPr>
              <a:t> stages: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-US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Working area </a:t>
            </a:r>
            <a:r>
              <a:rPr lang="en-US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-</a:t>
            </a:r>
            <a:endParaRPr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 	your local directory,</a:t>
            </a:r>
            <a:endParaRPr>
              <a:solidFill>
                <a:schemeClr val="dk1"/>
              </a:solidFill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all untracked, unstaged,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		locally deleted files</a:t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-US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Staging area:</a:t>
            </a:r>
            <a:r>
              <a:rPr lang="en-US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indent="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what needs to be committed,</a:t>
            </a:r>
            <a:endParaRPr>
              <a:solidFill>
                <a:schemeClr val="dk1"/>
              </a:solidFill>
            </a:endParaRPr>
          </a:p>
          <a:p>
            <a:pPr indent="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does not need to be committed,</a:t>
            </a:r>
            <a:endParaRPr>
              <a:solidFill>
                <a:schemeClr val="dk1"/>
              </a:solidFill>
            </a:endParaRPr>
          </a:p>
          <a:p>
            <a:pPr indent="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any new files to be added/removed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-US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Local repository</a:t>
            </a:r>
            <a:r>
              <a:rPr lang="en-US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(HEAD*):</a:t>
            </a:r>
            <a:r>
              <a:rPr lang="en-US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committed changes, ,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	latest checked out version of the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	remote repository</a:t>
            </a:r>
            <a:endParaRPr>
              <a:solidFill>
                <a:schemeClr val="dk1"/>
              </a:solidFill>
            </a:endParaRPr>
          </a:p>
          <a:p>
            <a:pPr indent="0" lvl="0" marL="2286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(*) HEAD - symbolic reference to the branch you are working on, or rather, most recent commit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304" name="Google Shape;304;p38"/>
          <p:cNvSpPr txBox="1"/>
          <p:nvPr/>
        </p:nvSpPr>
        <p:spPr>
          <a:xfrm>
            <a:off x="8197800" y="1326938"/>
            <a:ext cx="946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HEAD</a:t>
            </a:r>
            <a:endParaRPr b="1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305" name="Google Shape;305;p38"/>
          <p:cNvGrpSpPr/>
          <p:nvPr/>
        </p:nvGrpSpPr>
        <p:grpSpPr>
          <a:xfrm>
            <a:off x="4374988" y="1326938"/>
            <a:ext cx="4646168" cy="3398588"/>
            <a:chOff x="4374988" y="1326938"/>
            <a:chExt cx="4646168" cy="3398588"/>
          </a:xfrm>
        </p:grpSpPr>
        <p:grpSp>
          <p:nvGrpSpPr>
            <p:cNvPr id="306" name="Google Shape;306;p38"/>
            <p:cNvGrpSpPr/>
            <p:nvPr/>
          </p:nvGrpSpPr>
          <p:grpSpPr>
            <a:xfrm>
              <a:off x="4374988" y="1326938"/>
              <a:ext cx="4646168" cy="3353113"/>
              <a:chOff x="4374988" y="1342388"/>
              <a:chExt cx="4646168" cy="3353113"/>
            </a:xfrm>
          </p:grpSpPr>
          <p:pic>
            <p:nvPicPr>
              <p:cNvPr id="307" name="Google Shape;307;p38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>
                <a:off x="4374988" y="1605800"/>
                <a:ext cx="4646168" cy="30897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08" name="Google Shape;308;p38"/>
              <p:cNvSpPr txBox="1"/>
              <p:nvPr/>
            </p:nvSpPr>
            <p:spPr>
              <a:xfrm>
                <a:off x="6569400" y="1342388"/>
                <a:ext cx="9462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rPr>
                  <a:t>HEAD</a:t>
                </a:r>
                <a:endParaRPr b="1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309" name="Google Shape;309;p38"/>
              <p:cNvSpPr txBox="1"/>
              <p:nvPr/>
            </p:nvSpPr>
            <p:spPr>
              <a:xfrm>
                <a:off x="4681325" y="1342400"/>
                <a:ext cx="9462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rPr>
                  <a:t>Working</a:t>
                </a:r>
                <a:endParaRPr b="1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310" name="Google Shape;310;p38"/>
              <p:cNvSpPr txBox="1"/>
              <p:nvPr/>
            </p:nvSpPr>
            <p:spPr>
              <a:xfrm>
                <a:off x="5623200" y="1342388"/>
                <a:ext cx="9462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rPr>
                  <a:t>Staging</a:t>
                </a:r>
                <a:endParaRPr b="1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311" name="Google Shape;311;p38"/>
              <p:cNvSpPr txBox="1"/>
              <p:nvPr/>
            </p:nvSpPr>
            <p:spPr>
              <a:xfrm>
                <a:off x="5840575" y="1742600"/>
                <a:ext cx="611700" cy="33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1000">
                    <a:solidFill>
                      <a:schemeClr val="lt1"/>
                    </a:solidFill>
                  </a:rPr>
                  <a:t>index</a:t>
                </a:r>
                <a:endParaRPr b="1" sz="1000">
                  <a:solidFill>
                    <a:schemeClr val="lt1"/>
                  </a:solidFill>
                </a:endParaRPr>
              </a:p>
            </p:txBody>
          </p:sp>
        </p:grpSp>
        <p:sp>
          <p:nvSpPr>
            <p:cNvPr id="312" name="Google Shape;312;p38"/>
            <p:cNvSpPr txBox="1"/>
            <p:nvPr/>
          </p:nvSpPr>
          <p:spPr>
            <a:xfrm rot="-5400000">
              <a:off x="8142975" y="2945888"/>
              <a:ext cx="12876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000">
                  <a:solidFill>
                    <a:srgbClr val="000000"/>
                  </a:solidFill>
                </a:rPr>
                <a:t>origin  master</a:t>
              </a:r>
              <a:endParaRPr b="1" sz="1000">
                <a:solidFill>
                  <a:srgbClr val="000000"/>
                </a:solidFill>
              </a:endParaRPr>
            </a:p>
          </p:txBody>
        </p:sp>
        <p:sp>
          <p:nvSpPr>
            <p:cNvPr id="313" name="Google Shape;313;p38"/>
            <p:cNvSpPr txBox="1"/>
            <p:nvPr/>
          </p:nvSpPr>
          <p:spPr>
            <a:xfrm rot="-5400000">
              <a:off x="6517563" y="3912375"/>
              <a:ext cx="12876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000">
                  <a:solidFill>
                    <a:srgbClr val="000000"/>
                  </a:solidFill>
                </a:rPr>
                <a:t>origin/master</a:t>
              </a:r>
              <a:endParaRPr b="1" sz="1000">
                <a:solidFill>
                  <a:srgbClr val="000000"/>
                </a:solidFill>
              </a:endParaRP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8" name="Google Shape;318;p39"/>
          <p:cNvPicPr preferRelativeResize="0"/>
          <p:nvPr/>
        </p:nvPicPr>
        <p:blipFill rotWithShape="1">
          <a:blip r:embed="rId3">
            <a:alphaModFix/>
          </a:blip>
          <a:srcRect b="0" l="-220" r="220" t="0"/>
          <a:stretch/>
        </p:blipFill>
        <p:spPr>
          <a:xfrm>
            <a:off x="-44350" y="0"/>
            <a:ext cx="9188352" cy="83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25" y="4665237"/>
            <a:ext cx="429850" cy="42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39"/>
          <p:cNvPicPr preferRelativeResize="0"/>
          <p:nvPr/>
        </p:nvPicPr>
        <p:blipFill rotWithShape="1">
          <a:blip r:embed="rId5">
            <a:alphaModFix/>
          </a:blip>
          <a:srcRect b="3960" l="0" r="0" t="-3960"/>
          <a:stretch/>
        </p:blipFill>
        <p:spPr>
          <a:xfrm>
            <a:off x="528200" y="4623338"/>
            <a:ext cx="456274" cy="456274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39"/>
          <p:cNvSpPr txBox="1"/>
          <p:nvPr/>
        </p:nvSpPr>
        <p:spPr>
          <a:xfrm>
            <a:off x="1004700" y="4695500"/>
            <a:ext cx="5745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2"/>
                </a:solidFill>
              </a:rPr>
              <a:t>EARTH PREDICTION INNOVATION CENTER (EPIC)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322" name="Google Shape;322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23" name="Google Shape;323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40700" y="4503323"/>
            <a:ext cx="548700" cy="640176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39"/>
          <p:cNvSpPr txBox="1"/>
          <p:nvPr>
            <p:ph type="title"/>
          </p:nvPr>
        </p:nvSpPr>
        <p:spPr>
          <a:xfrm>
            <a:off x="860400" y="756625"/>
            <a:ext cx="79290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20">
                <a:solidFill>
                  <a:srgbClr val="1A9988"/>
                </a:solidFill>
              </a:rPr>
              <a:t>Git workflow: from local spaces to remote repos</a:t>
            </a:r>
            <a:endParaRPr b="1" sz="2820">
              <a:solidFill>
                <a:srgbClr val="1A9988"/>
              </a:solidFill>
            </a:endParaRPr>
          </a:p>
        </p:txBody>
      </p:sp>
      <p:sp>
        <p:nvSpPr>
          <p:cNvPr id="325" name="Google Shape;325;p39"/>
          <p:cNvSpPr txBox="1"/>
          <p:nvPr/>
        </p:nvSpPr>
        <p:spPr>
          <a:xfrm>
            <a:off x="860400" y="1396825"/>
            <a:ext cx="7929000" cy="29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>
                <a:solidFill>
                  <a:schemeClr val="dk1"/>
                </a:solidFill>
              </a:rPr>
              <a:t>Use an online workflow visualizer tool: </a:t>
            </a:r>
            <a:r>
              <a:rPr lang="en-US" sz="1600" u="sng">
                <a:solidFill>
                  <a:schemeClr val="hlink"/>
                </a:solidFill>
                <a:hlinkClick r:id="rId7"/>
              </a:rPr>
              <a:t>https://git-school.github.io/visualizing-git</a:t>
            </a:r>
            <a:r>
              <a:rPr lang="en-US" sz="1600">
                <a:solidFill>
                  <a:schemeClr val="dk2"/>
                </a:solidFill>
              </a:rPr>
              <a:t>:</a:t>
            </a:r>
            <a:endParaRPr sz="1600">
              <a:solidFill>
                <a:schemeClr val="dk2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b="1" lang="en-US" sz="1600">
                <a:solidFill>
                  <a:schemeClr val="dk1"/>
                </a:solidFill>
              </a:rPr>
              <a:t>case 1: </a:t>
            </a:r>
            <a:r>
              <a:rPr lang="en-US" sz="1600">
                <a:solidFill>
                  <a:schemeClr val="dk1"/>
                </a:solidFill>
              </a:rPr>
              <a:t>divergent local branches, merge, update the remote repo</a:t>
            </a:r>
            <a:endParaRPr sz="1600">
              <a:solidFill>
                <a:schemeClr val="dk1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b="1" lang="en-US" sz="1600">
                <a:solidFill>
                  <a:schemeClr val="dk1"/>
                </a:solidFill>
              </a:rPr>
              <a:t>case 2: </a:t>
            </a:r>
            <a:r>
              <a:rPr lang="en-US" sz="1600">
                <a:solidFill>
                  <a:schemeClr val="dk1"/>
                </a:solidFill>
              </a:rPr>
              <a:t>divergent local branches, detached HEAD, rebase, merge, bring upstream branch changes, update the remote repo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1600">
                <a:solidFill>
                  <a:schemeClr val="dk1"/>
                </a:solidFill>
              </a:rPr>
              <a:t>Use an existing </a:t>
            </a:r>
            <a:r>
              <a:rPr lang="en-US" sz="1600">
                <a:solidFill>
                  <a:schemeClr val="dk1"/>
                </a:solidFill>
              </a:rPr>
              <a:t>authoritative</a:t>
            </a:r>
            <a:r>
              <a:rPr lang="en-US" sz="1600">
                <a:solidFill>
                  <a:schemeClr val="dk1"/>
                </a:solidFill>
              </a:rPr>
              <a:t> repository to test real-case scenarios</a:t>
            </a:r>
            <a:endParaRPr sz="1600">
              <a:solidFill>
                <a:schemeClr val="dk1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en-US" sz="1600">
                <a:solidFill>
                  <a:schemeClr val="dk1"/>
                </a:solidFill>
              </a:rPr>
              <a:t>fetch and merge remote branches, update a fork repository</a:t>
            </a:r>
            <a:endParaRPr sz="1600">
              <a:solidFill>
                <a:schemeClr val="dk1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en-US" sz="1600">
                <a:solidFill>
                  <a:schemeClr val="dk1"/>
                </a:solidFill>
              </a:rPr>
              <a:t>introduce your changes, merge, resolve merge conflicts</a:t>
            </a:r>
            <a:endParaRPr sz="1600">
              <a:solidFill>
                <a:schemeClr val="dk1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en-US" sz="1600">
                <a:solidFill>
                  <a:schemeClr val="dk1"/>
                </a:solidFill>
              </a:rPr>
              <a:t>make a pull request (PR) into the authoritative repository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1600">
                <a:solidFill>
                  <a:schemeClr val="dk1"/>
                </a:solidFill>
              </a:rPr>
              <a:t>Test out a PR, give feedback, make a PR into another developer’s code</a:t>
            </a: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" name="Google Shape;330;p40"/>
          <p:cNvPicPr preferRelativeResize="0"/>
          <p:nvPr/>
        </p:nvPicPr>
        <p:blipFill rotWithShape="1">
          <a:blip r:embed="rId3">
            <a:alphaModFix/>
          </a:blip>
          <a:srcRect b="0" l="-220" r="220" t="0"/>
          <a:stretch/>
        </p:blipFill>
        <p:spPr>
          <a:xfrm>
            <a:off x="-44350" y="0"/>
            <a:ext cx="9188352" cy="83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25" y="4665237"/>
            <a:ext cx="429850" cy="42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40"/>
          <p:cNvPicPr preferRelativeResize="0"/>
          <p:nvPr/>
        </p:nvPicPr>
        <p:blipFill rotWithShape="1">
          <a:blip r:embed="rId5">
            <a:alphaModFix/>
          </a:blip>
          <a:srcRect b="3960" l="0" r="0" t="-3960"/>
          <a:stretch/>
        </p:blipFill>
        <p:spPr>
          <a:xfrm>
            <a:off x="528200" y="4623338"/>
            <a:ext cx="456274" cy="45627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0"/>
          <p:cNvSpPr txBox="1"/>
          <p:nvPr/>
        </p:nvSpPr>
        <p:spPr>
          <a:xfrm>
            <a:off x="1004700" y="4695500"/>
            <a:ext cx="5745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2"/>
                </a:solidFill>
              </a:rPr>
              <a:t>EARTH PREDICTION INNOVATION CENTER (EPIC)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334" name="Google Shape;334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35" name="Google Shape;335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40700" y="4503323"/>
            <a:ext cx="548700" cy="640176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40"/>
          <p:cNvSpPr txBox="1"/>
          <p:nvPr>
            <p:ph type="title"/>
          </p:nvPr>
        </p:nvSpPr>
        <p:spPr>
          <a:xfrm>
            <a:off x="607500" y="695200"/>
            <a:ext cx="79290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-US" sz="2338">
                <a:solidFill>
                  <a:srgbClr val="1A9988"/>
                </a:solidFill>
              </a:rPr>
              <a:t>Visualization cases: case 1 (</a:t>
            </a:r>
            <a:r>
              <a:rPr lang="en-US" sz="1500" u="sng">
                <a:solidFill>
                  <a:schemeClr val="accent5"/>
                </a:solidFill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https://git-school.github.io/visualizing-git</a:t>
            </a:r>
            <a:r>
              <a:rPr b="1" lang="en-US" sz="2338">
                <a:solidFill>
                  <a:srgbClr val="1A9988"/>
                </a:solidFill>
              </a:rPr>
              <a:t>)</a:t>
            </a:r>
            <a:endParaRPr b="1" sz="2338">
              <a:solidFill>
                <a:srgbClr val="1A9988"/>
              </a:solidFill>
            </a:endParaRPr>
          </a:p>
        </p:txBody>
      </p:sp>
      <p:sp>
        <p:nvSpPr>
          <p:cNvPr id="337" name="Google Shape;337;p40"/>
          <p:cNvSpPr txBox="1"/>
          <p:nvPr/>
        </p:nvSpPr>
        <p:spPr>
          <a:xfrm>
            <a:off x="860400" y="1263713"/>
            <a:ext cx="7929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</a:rPr>
              <a:t>case 1:</a:t>
            </a:r>
            <a:r>
              <a:rPr lang="en-US" sz="1600">
                <a:solidFill>
                  <a:schemeClr val="dk1"/>
                </a:solidFill>
              </a:rPr>
              <a:t> divergent local branches, merge, update the remote repo</a:t>
            </a:r>
            <a:endParaRPr sz="1600">
              <a:solidFill>
                <a:schemeClr val="dk1"/>
              </a:solidFill>
            </a:endParaRPr>
          </a:p>
        </p:txBody>
      </p:sp>
      <p:pic>
        <p:nvPicPr>
          <p:cNvPr id="338" name="Google Shape;338;p4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33375" y="1669024"/>
            <a:ext cx="3601009" cy="2117651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39" name="Google Shape;339;p4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697475" y="1779650"/>
            <a:ext cx="4184499" cy="2296574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40" name="Google Shape;340;p4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159349" y="2136338"/>
            <a:ext cx="4126500" cy="2117652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41" name="Google Shape;341;p4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712701" y="2610226"/>
            <a:ext cx="3735148" cy="1893099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6" name="Google Shape;346;p41"/>
          <p:cNvPicPr preferRelativeResize="0"/>
          <p:nvPr/>
        </p:nvPicPr>
        <p:blipFill rotWithShape="1">
          <a:blip r:embed="rId3">
            <a:alphaModFix/>
          </a:blip>
          <a:srcRect b="0" l="-220" r="220" t="0"/>
          <a:stretch/>
        </p:blipFill>
        <p:spPr>
          <a:xfrm>
            <a:off x="-44350" y="0"/>
            <a:ext cx="9188352" cy="83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25" y="4665237"/>
            <a:ext cx="429850" cy="42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41"/>
          <p:cNvPicPr preferRelativeResize="0"/>
          <p:nvPr/>
        </p:nvPicPr>
        <p:blipFill rotWithShape="1">
          <a:blip r:embed="rId5">
            <a:alphaModFix/>
          </a:blip>
          <a:srcRect b="3960" l="0" r="0" t="-3960"/>
          <a:stretch/>
        </p:blipFill>
        <p:spPr>
          <a:xfrm>
            <a:off x="528200" y="4623338"/>
            <a:ext cx="456274" cy="456274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41"/>
          <p:cNvSpPr txBox="1"/>
          <p:nvPr/>
        </p:nvSpPr>
        <p:spPr>
          <a:xfrm>
            <a:off x="1004700" y="4695500"/>
            <a:ext cx="5745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2"/>
                </a:solidFill>
              </a:rPr>
              <a:t>EARTH PREDICTION INNOVATION CENTER (EPIC)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350" name="Google Shape;350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51" name="Google Shape;351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40700" y="4503323"/>
            <a:ext cx="548700" cy="640176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41"/>
          <p:cNvSpPr txBox="1"/>
          <p:nvPr>
            <p:ph type="title"/>
          </p:nvPr>
        </p:nvSpPr>
        <p:spPr>
          <a:xfrm>
            <a:off x="607500" y="695200"/>
            <a:ext cx="79290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-US" sz="2338">
                <a:solidFill>
                  <a:srgbClr val="1A9988"/>
                </a:solidFill>
              </a:rPr>
              <a:t>Visualization cases: case 2 (</a:t>
            </a:r>
            <a:r>
              <a:rPr lang="en-US" sz="1500" u="sng">
                <a:solidFill>
                  <a:schemeClr val="accent5"/>
                </a:solidFill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https://git-school.github.io/visualizing-git</a:t>
            </a:r>
            <a:r>
              <a:rPr b="1" lang="en-US" sz="2338">
                <a:solidFill>
                  <a:srgbClr val="1A9988"/>
                </a:solidFill>
              </a:rPr>
              <a:t>)</a:t>
            </a:r>
            <a:endParaRPr b="1" sz="2338">
              <a:solidFill>
                <a:srgbClr val="1A9988"/>
              </a:solidFill>
            </a:endParaRPr>
          </a:p>
        </p:txBody>
      </p:sp>
      <p:sp>
        <p:nvSpPr>
          <p:cNvPr id="353" name="Google Shape;353;p41"/>
          <p:cNvSpPr txBox="1"/>
          <p:nvPr/>
        </p:nvSpPr>
        <p:spPr>
          <a:xfrm>
            <a:off x="729025" y="1237438"/>
            <a:ext cx="7929000" cy="7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</a:rPr>
              <a:t>case 2</a:t>
            </a:r>
            <a:r>
              <a:rPr lang="en-US" sz="1600">
                <a:solidFill>
                  <a:schemeClr val="dk1"/>
                </a:solidFill>
              </a:rPr>
              <a:t>: divergent local branches,  rebase, detached HEAD, merge, bring upstream branch changes, update the remote repo</a:t>
            </a:r>
            <a:endParaRPr sz="1600">
              <a:solidFill>
                <a:schemeClr val="dk1"/>
              </a:solidFill>
            </a:endParaRPr>
          </a:p>
        </p:txBody>
      </p:sp>
      <p:pic>
        <p:nvPicPr>
          <p:cNvPr id="354" name="Google Shape;354;p4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78275" y="2022400"/>
            <a:ext cx="3750000" cy="219447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55" name="Google Shape;355;p4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687588" y="2165350"/>
            <a:ext cx="4058373" cy="23165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56" name="Google Shape;356;p4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655788" y="2356875"/>
            <a:ext cx="3985475" cy="228075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57" name="Google Shape;357;p4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500150" y="2414750"/>
            <a:ext cx="3372585" cy="2280749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58" name="Google Shape;358;p41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356375" y="2129899"/>
            <a:ext cx="4365051" cy="235517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3" name="Google Shape;363;p42"/>
          <p:cNvPicPr preferRelativeResize="0"/>
          <p:nvPr/>
        </p:nvPicPr>
        <p:blipFill rotWithShape="1">
          <a:blip r:embed="rId3">
            <a:alphaModFix/>
          </a:blip>
          <a:srcRect b="0" l="-220" r="220" t="0"/>
          <a:stretch/>
        </p:blipFill>
        <p:spPr>
          <a:xfrm>
            <a:off x="-44350" y="0"/>
            <a:ext cx="9188352" cy="83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25" y="4665237"/>
            <a:ext cx="429850" cy="42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42"/>
          <p:cNvPicPr preferRelativeResize="0"/>
          <p:nvPr/>
        </p:nvPicPr>
        <p:blipFill rotWithShape="1">
          <a:blip r:embed="rId5">
            <a:alphaModFix/>
          </a:blip>
          <a:srcRect b="3960" l="0" r="0" t="-3960"/>
          <a:stretch/>
        </p:blipFill>
        <p:spPr>
          <a:xfrm>
            <a:off x="528200" y="4623338"/>
            <a:ext cx="456274" cy="456274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42"/>
          <p:cNvSpPr txBox="1"/>
          <p:nvPr/>
        </p:nvSpPr>
        <p:spPr>
          <a:xfrm>
            <a:off x="1004700" y="4695500"/>
            <a:ext cx="5745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2"/>
                </a:solidFill>
              </a:rPr>
              <a:t>EARTH PREDICTION INNOVATION CENTER (EPIC)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367" name="Google Shape;367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68" name="Google Shape;368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40700" y="4503323"/>
            <a:ext cx="548700" cy="640176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p42"/>
          <p:cNvSpPr txBox="1"/>
          <p:nvPr>
            <p:ph type="title"/>
          </p:nvPr>
        </p:nvSpPr>
        <p:spPr>
          <a:xfrm>
            <a:off x="924700" y="669300"/>
            <a:ext cx="80520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20">
                <a:solidFill>
                  <a:srgbClr val="1A9988"/>
                </a:solidFill>
              </a:rPr>
              <a:t>General steps to contribute to</a:t>
            </a:r>
            <a:r>
              <a:rPr b="1" lang="en-US" sz="2620">
                <a:solidFill>
                  <a:srgbClr val="1A9988"/>
                </a:solidFill>
              </a:rPr>
              <a:t> remote repos </a:t>
            </a:r>
            <a:endParaRPr b="1" sz="2620">
              <a:solidFill>
                <a:srgbClr val="1A9988"/>
              </a:solidFill>
            </a:endParaRPr>
          </a:p>
        </p:txBody>
      </p:sp>
      <p:sp>
        <p:nvSpPr>
          <p:cNvPr id="370" name="Google Shape;370;p42"/>
          <p:cNvSpPr txBox="1"/>
          <p:nvPr/>
        </p:nvSpPr>
        <p:spPr>
          <a:xfrm>
            <a:off x="924700" y="1255400"/>
            <a:ext cx="7622100" cy="3762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30200" lvl="0" marL="45720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en-US" sz="1600">
                <a:solidFill>
                  <a:schemeClr val="dk1"/>
                </a:solidFill>
              </a:rPr>
              <a:t>Create a fork of the authoritative repo in your GitHub account (dashboard)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en-US" sz="1600">
                <a:solidFill>
                  <a:schemeClr val="dk1"/>
                </a:solidFill>
              </a:rPr>
              <a:t>Clone the repository into your local machine </a:t>
            </a:r>
            <a:endParaRPr sz="1600">
              <a:solidFill>
                <a:schemeClr val="dk1"/>
              </a:solidFill>
            </a:endParaRPr>
          </a:p>
          <a:p>
            <a:pPr indent="4572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git clone &lt;url-of-the-repo-fork&gt;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en-US" sz="1600">
                <a:solidFill>
                  <a:schemeClr val="dk1"/>
                </a:solidFill>
              </a:rPr>
              <a:t>Add an upstream authoritative repository for the reference and updates 	</a:t>
            </a:r>
            <a:endParaRPr sz="1600">
              <a:solidFill>
                <a:schemeClr val="dk1"/>
              </a:solidFill>
            </a:endParaRPr>
          </a:p>
          <a:p>
            <a:pPr indent="4572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git remote add upstream  &lt;url-of-the-authoritative-repo&gt;</a:t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Checkout your repositor</a:t>
            </a:r>
            <a:r>
              <a:rPr lang="en-US" sz="1600">
                <a:solidFill>
                  <a:schemeClr val="dk1"/>
                </a:solidFill>
              </a:rPr>
              <a:t>y’s main </a:t>
            </a: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branch: </a:t>
            </a:r>
            <a:r>
              <a:rPr lang="en-US" sz="1600">
                <a:solidFill>
                  <a:schemeClr val="dk1"/>
                </a:solidFill>
              </a:rPr>
              <a:t> </a:t>
            </a:r>
            <a:r>
              <a:rPr lang="en-US" sz="16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git checkout master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Fetch </a:t>
            </a:r>
            <a:r>
              <a:rPr lang="en-US" sz="1600">
                <a:solidFill>
                  <a:schemeClr val="dk1"/>
                </a:solidFill>
              </a:rPr>
              <a:t>any changes </a:t>
            </a: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from the authoritative repository:</a:t>
            </a:r>
            <a:r>
              <a:rPr lang="en-US" sz="1600">
                <a:solidFill>
                  <a:schemeClr val="dk1"/>
                </a:solidFill>
              </a:rPr>
              <a:t>   </a:t>
            </a:r>
            <a:endParaRPr sz="1600">
              <a:solidFill>
                <a:schemeClr val="dk1"/>
              </a:solidFill>
            </a:endParaRPr>
          </a:p>
          <a:p>
            <a:pPr indent="4572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git fetch upstream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Merge in the changes to the </a:t>
            </a:r>
            <a:r>
              <a:rPr lang="en-US" sz="1600">
                <a:solidFill>
                  <a:schemeClr val="dk1"/>
                </a:solidFill>
              </a:rPr>
              <a:t>master</a:t>
            </a: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branch into your working </a:t>
            </a:r>
            <a:r>
              <a:rPr lang="en-US" sz="1600">
                <a:solidFill>
                  <a:schemeClr val="dk1"/>
                </a:solidFill>
              </a:rPr>
              <a:t>reference</a:t>
            </a: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600">
              <a:solidFill>
                <a:schemeClr val="dk1"/>
              </a:solidFill>
            </a:endParaRPr>
          </a:p>
          <a:p>
            <a:pPr indent="4572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git merge upstream/master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Push your changes back to GitHub: </a:t>
            </a:r>
            <a:r>
              <a:rPr lang="en-US" sz="16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git push origin master</a:t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en-US" sz="1600">
                <a:solidFill>
                  <a:schemeClr val="dk1"/>
                </a:solidFill>
              </a:rPr>
              <a:t>Create a pull request (PR) into the authoritative repository (dashboard)</a:t>
            </a: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5" name="Google Shape;375;p43"/>
          <p:cNvPicPr preferRelativeResize="0"/>
          <p:nvPr/>
        </p:nvPicPr>
        <p:blipFill rotWithShape="1">
          <a:blip r:embed="rId3">
            <a:alphaModFix/>
          </a:blip>
          <a:srcRect b="0" l="-220" r="220" t="0"/>
          <a:stretch/>
        </p:blipFill>
        <p:spPr>
          <a:xfrm>
            <a:off x="-44350" y="0"/>
            <a:ext cx="9188352" cy="83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25" y="4665237"/>
            <a:ext cx="429850" cy="42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43"/>
          <p:cNvPicPr preferRelativeResize="0"/>
          <p:nvPr/>
        </p:nvPicPr>
        <p:blipFill rotWithShape="1">
          <a:blip r:embed="rId5">
            <a:alphaModFix/>
          </a:blip>
          <a:srcRect b="3960" l="0" r="0" t="-3960"/>
          <a:stretch/>
        </p:blipFill>
        <p:spPr>
          <a:xfrm>
            <a:off x="528200" y="4623338"/>
            <a:ext cx="456274" cy="456274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43"/>
          <p:cNvSpPr txBox="1"/>
          <p:nvPr/>
        </p:nvSpPr>
        <p:spPr>
          <a:xfrm>
            <a:off x="1004700" y="4695500"/>
            <a:ext cx="5745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2"/>
                </a:solidFill>
              </a:rPr>
              <a:t>EARTH PREDICTION INNOVATION CENTER (EPIC)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379" name="Google Shape;379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80" name="Google Shape;380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40700" y="4503323"/>
            <a:ext cx="548700" cy="640176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p43"/>
          <p:cNvSpPr txBox="1"/>
          <p:nvPr>
            <p:ph type="title"/>
          </p:nvPr>
        </p:nvSpPr>
        <p:spPr>
          <a:xfrm>
            <a:off x="607500" y="807625"/>
            <a:ext cx="7929000" cy="50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42343"/>
              <a:buNone/>
            </a:pPr>
            <a:r>
              <a:rPr b="1" lang="en-US" sz="2338">
                <a:solidFill>
                  <a:srgbClr val="1A9988"/>
                </a:solidFill>
              </a:rPr>
              <a:t>Git workflow example with an existing authoritative repo</a:t>
            </a:r>
            <a:endParaRPr b="1" sz="2338">
              <a:solidFill>
                <a:srgbClr val="1A9988"/>
              </a:solidFill>
            </a:endParaRPr>
          </a:p>
        </p:txBody>
      </p:sp>
      <p:sp>
        <p:nvSpPr>
          <p:cNvPr id="382" name="Google Shape;382;p43"/>
          <p:cNvSpPr txBox="1"/>
          <p:nvPr/>
        </p:nvSpPr>
        <p:spPr>
          <a:xfrm>
            <a:off x="690150" y="1234038"/>
            <a:ext cx="7929000" cy="7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An existing repository:</a:t>
            </a:r>
            <a:r>
              <a:rPr lang="en-US" sz="1600">
                <a:solidFill>
                  <a:schemeClr val="dk2"/>
                </a:solidFill>
              </a:rPr>
              <a:t> </a:t>
            </a:r>
            <a:r>
              <a:rPr lang="en-US" sz="1600" u="sng">
                <a:solidFill>
                  <a:schemeClr val="hlink"/>
                </a:solidFill>
                <a:hlinkClick r:id="rId7"/>
              </a:rPr>
              <a:t>https://github.com/NOAA-EPIC/training-github</a:t>
            </a:r>
            <a:r>
              <a:rPr lang="en-US" sz="1600">
                <a:solidFill>
                  <a:schemeClr val="dk2"/>
                </a:solidFill>
              </a:rPr>
              <a:t> </a:t>
            </a:r>
            <a:endParaRPr sz="1600">
              <a:solidFill>
                <a:schemeClr val="dk2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en-US" sz="1600">
                <a:solidFill>
                  <a:schemeClr val="dk1"/>
                </a:solidFill>
              </a:rPr>
              <a:t>fetch and merge remote branches, update a fork repository</a:t>
            </a:r>
            <a:endParaRPr sz="1600">
              <a:solidFill>
                <a:schemeClr val="dk1"/>
              </a:solidFill>
            </a:endParaRPr>
          </a:p>
        </p:txBody>
      </p:sp>
      <p:pic>
        <p:nvPicPr>
          <p:cNvPr id="383" name="Google Shape;383;p4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28200" y="2014299"/>
            <a:ext cx="2953299" cy="21119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84" name="Google Shape;384;p43"/>
          <p:cNvSpPr txBox="1"/>
          <p:nvPr/>
        </p:nvSpPr>
        <p:spPr>
          <a:xfrm>
            <a:off x="2717400" y="3278250"/>
            <a:ext cx="548700" cy="1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385" name="Google Shape;385;p43"/>
          <p:cNvSpPr txBox="1"/>
          <p:nvPr/>
        </p:nvSpPr>
        <p:spPr>
          <a:xfrm>
            <a:off x="3896950" y="1948350"/>
            <a:ext cx="4961700" cy="281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  <a:latin typeface="Courier"/>
                <a:ea typeface="Courier"/>
                <a:cs typeface="Courier"/>
                <a:sym typeface="Courier"/>
              </a:rPr>
              <a:t>git clone git@github.com:&lt;repo-fork&gt;</a:t>
            </a:r>
            <a:endParaRPr>
              <a:solidFill>
                <a:schemeClr val="dk2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  <a:latin typeface="Courier"/>
                <a:ea typeface="Courier"/>
                <a:cs typeface="Courier"/>
                <a:sym typeface="Courier"/>
              </a:rPr>
              <a:t>cd &lt;training-github&gt;</a:t>
            </a:r>
            <a:endParaRPr>
              <a:solidFill>
                <a:schemeClr val="dk2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  <a:latin typeface="Courier"/>
                <a:ea typeface="Courier"/>
                <a:cs typeface="Courier"/>
                <a:sym typeface="Courier"/>
              </a:rPr>
              <a:t>git remote add upstream &lt;</a:t>
            </a:r>
            <a:r>
              <a:rPr lang="en-US" u="sng">
                <a:solidFill>
                  <a:schemeClr val="hlink"/>
                </a:solidFill>
                <a:latin typeface="Courier"/>
                <a:ea typeface="Courier"/>
                <a:cs typeface="Courier"/>
                <a:sym typeface="Courier"/>
                <a:hlinkClick r:id="rId9"/>
              </a:rPr>
              <a:t>authoritative-repo</a:t>
            </a:r>
            <a:r>
              <a:rPr lang="en-US">
                <a:solidFill>
                  <a:schemeClr val="dk2"/>
                </a:solidFill>
                <a:latin typeface="Courier"/>
                <a:ea typeface="Courier"/>
                <a:cs typeface="Courier"/>
                <a:sym typeface="Courier"/>
              </a:rPr>
              <a:t>&gt; </a:t>
            </a:r>
            <a:endParaRPr>
              <a:solidFill>
                <a:schemeClr val="dk2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  <a:latin typeface="Courier"/>
                <a:ea typeface="Courier"/>
                <a:cs typeface="Courier"/>
                <a:sym typeface="Courier"/>
              </a:rPr>
              <a:t>git remote -v</a:t>
            </a:r>
            <a:endParaRPr>
              <a:solidFill>
                <a:schemeClr val="dk2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  <a:latin typeface="Courier"/>
                <a:ea typeface="Courier"/>
                <a:cs typeface="Courier"/>
                <a:sym typeface="Courier"/>
              </a:rPr>
              <a:t>git checkout master</a:t>
            </a:r>
            <a:endParaRPr>
              <a:solidFill>
                <a:schemeClr val="dk2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</a:rPr>
              <a:t># make changes, commit them to a master branch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</a:rPr>
              <a:t># fetch any updates from the authoritative repository: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  <a:latin typeface="Courier"/>
                <a:ea typeface="Courier"/>
                <a:cs typeface="Courier"/>
                <a:sym typeface="Courier"/>
              </a:rPr>
              <a:t>git fetch upstream</a:t>
            </a:r>
            <a:endParaRPr>
              <a:solidFill>
                <a:schemeClr val="dk2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  <a:latin typeface="Courier"/>
                <a:ea typeface="Courier"/>
                <a:cs typeface="Courier"/>
                <a:sym typeface="Courier"/>
              </a:rPr>
              <a:t>git merge upstream/master</a:t>
            </a:r>
            <a:endParaRPr>
              <a:solidFill>
                <a:schemeClr val="dk2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  <a:latin typeface="Courier"/>
                <a:ea typeface="Courier"/>
                <a:cs typeface="Courier"/>
                <a:sym typeface="Courier"/>
              </a:rPr>
              <a:t>git log --oneline</a:t>
            </a:r>
            <a:endParaRPr>
              <a:solidFill>
                <a:schemeClr val="dk2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  <a:latin typeface="Courier"/>
                <a:ea typeface="Courier"/>
                <a:cs typeface="Courier"/>
                <a:sym typeface="Courier"/>
              </a:rPr>
              <a:t>git push origin master</a:t>
            </a:r>
            <a:endParaRPr>
              <a:solidFill>
                <a:schemeClr val="dk2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  <p:pic>
        <p:nvPicPr>
          <p:cNvPr id="386" name="Google Shape;386;p43"/>
          <p:cNvPicPr preferRelativeResize="0"/>
          <p:nvPr/>
        </p:nvPicPr>
        <p:blipFill rotWithShape="1">
          <a:blip r:embed="rId10">
            <a:alphaModFix/>
          </a:blip>
          <a:srcRect b="99" l="0" r="0" t="109"/>
          <a:stretch/>
        </p:blipFill>
        <p:spPr>
          <a:xfrm>
            <a:off x="776975" y="2298801"/>
            <a:ext cx="2926210" cy="2245024"/>
          </a:xfrm>
          <a:prstGeom prst="rect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26"/>
          <p:cNvPicPr preferRelativeResize="0"/>
          <p:nvPr/>
        </p:nvPicPr>
        <p:blipFill rotWithShape="1">
          <a:blip r:embed="rId3">
            <a:alphaModFix/>
          </a:blip>
          <a:srcRect b="0" l="-220" r="220" t="0"/>
          <a:stretch/>
        </p:blipFill>
        <p:spPr>
          <a:xfrm>
            <a:off x="-44350" y="0"/>
            <a:ext cx="9188352" cy="83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25" y="4665237"/>
            <a:ext cx="429850" cy="42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26"/>
          <p:cNvPicPr preferRelativeResize="0"/>
          <p:nvPr/>
        </p:nvPicPr>
        <p:blipFill rotWithShape="1">
          <a:blip r:embed="rId5">
            <a:alphaModFix/>
          </a:blip>
          <a:srcRect b="3960" l="0" r="0" t="-3960"/>
          <a:stretch/>
        </p:blipFill>
        <p:spPr>
          <a:xfrm>
            <a:off x="528200" y="4623338"/>
            <a:ext cx="456274" cy="45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326950" y="4432998"/>
            <a:ext cx="608974" cy="710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26"/>
          <p:cNvSpPr txBox="1"/>
          <p:nvPr/>
        </p:nvSpPr>
        <p:spPr>
          <a:xfrm>
            <a:off x="1004700" y="4695500"/>
            <a:ext cx="5745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2"/>
                </a:solidFill>
              </a:rPr>
              <a:t>EARTH PREDICTION INNOVATION CENTER (EPIC)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116" name="Google Shape;116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7" name="Google Shape;117;p26"/>
          <p:cNvSpPr txBox="1"/>
          <p:nvPr/>
        </p:nvSpPr>
        <p:spPr>
          <a:xfrm>
            <a:off x="310500" y="832325"/>
            <a:ext cx="8833500" cy="38064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5ADB"/>
              </a:buClr>
              <a:buSzPts val="1600"/>
              <a:buChar char="●"/>
            </a:pPr>
            <a:r>
              <a:rPr lang="en-US" sz="1600">
                <a:solidFill>
                  <a:srgbClr val="0C5ADB"/>
                </a:solidFill>
              </a:rPr>
              <a:t>This is Part 2 of the EPIC GitHub </a:t>
            </a:r>
            <a:r>
              <a:rPr lang="en-US" sz="1600">
                <a:solidFill>
                  <a:srgbClr val="0C5ADB"/>
                </a:solidFill>
              </a:rPr>
              <a:t>Tutorial on Contributing to UFS/EPIC Repositories</a:t>
            </a:r>
            <a:endParaRPr sz="1600">
              <a:solidFill>
                <a:srgbClr val="0C5ADB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5ADB"/>
              </a:buClr>
              <a:buSzPts val="1600"/>
              <a:buChar char="●"/>
            </a:pPr>
            <a:r>
              <a:rPr lang="en-US" sz="1600">
                <a:solidFill>
                  <a:srgbClr val="0C5ADB"/>
                </a:solidFill>
              </a:rPr>
              <a:t>View Part 1: </a:t>
            </a:r>
            <a:r>
              <a:rPr lang="en-US" sz="1600" u="sng">
                <a:solidFill>
                  <a:schemeClr val="hlink"/>
                </a:solidFill>
                <a:hlinkClick r:id="rId7"/>
              </a:rPr>
              <a:t>https://epic.noaa.gov/tutorials/?playlist=afde205&amp;video=9e65c0d</a:t>
            </a:r>
            <a:endParaRPr sz="1600">
              <a:solidFill>
                <a:srgbClr val="0C5ADB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5ADB"/>
              </a:buClr>
              <a:buSzPts val="1600"/>
              <a:buChar char="●"/>
            </a:pPr>
            <a:r>
              <a:rPr lang="en-US" sz="1600">
                <a:solidFill>
                  <a:srgbClr val="0C5ADB"/>
                </a:solidFill>
              </a:rPr>
              <a:t>All the materials and tutorial presentations (Part 1 and Part 2) </a:t>
            </a:r>
            <a:r>
              <a:rPr lang="en-US" sz="1600">
                <a:solidFill>
                  <a:srgbClr val="0C5ADB"/>
                </a:solidFill>
              </a:rPr>
              <a:t>could be found at  </a:t>
            </a:r>
            <a:r>
              <a:rPr lang="en-US" sz="1600" u="sng">
                <a:solidFill>
                  <a:srgbClr val="0097A7"/>
                </a:solidFill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https://github.com/NOAA-EPIC/training-github</a:t>
            </a:r>
            <a:r>
              <a:rPr lang="en-US" sz="1600">
                <a:solidFill>
                  <a:srgbClr val="0C5ADB"/>
                </a:solidFill>
              </a:rPr>
              <a:t> </a:t>
            </a:r>
            <a:endParaRPr sz="1600">
              <a:solidFill>
                <a:srgbClr val="0C5ADB"/>
              </a:solidFill>
            </a:endParaRPr>
          </a:p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5ADB"/>
              </a:buClr>
              <a:buSzPts val="1600"/>
              <a:buChar char="●"/>
            </a:pPr>
            <a:r>
              <a:rPr lang="en-US" sz="1600">
                <a:solidFill>
                  <a:srgbClr val="0C5ADB"/>
                </a:solidFill>
              </a:rPr>
              <a:t>Get all </a:t>
            </a:r>
            <a:r>
              <a:rPr lang="en-US" sz="1600">
                <a:solidFill>
                  <a:srgbClr val="0C5ADB"/>
                </a:solidFill>
              </a:rPr>
              <a:t>the materials and tutorial presentations (Part 1, Part 2):</a:t>
            </a:r>
            <a:endParaRPr sz="1600">
              <a:solidFill>
                <a:srgbClr val="0C5ADB"/>
              </a:solidFill>
            </a:endParaRPr>
          </a:p>
          <a:p>
            <a:pPr indent="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0C5ADB"/>
                </a:solidFill>
                <a:latin typeface="Courier New"/>
                <a:ea typeface="Courier New"/>
                <a:cs typeface="Courier New"/>
                <a:sym typeface="Courier New"/>
              </a:rPr>
              <a:t>git clone </a:t>
            </a:r>
            <a:r>
              <a:rPr b="1" lang="en-US" sz="1600" u="sng">
                <a:solidFill>
                  <a:schemeClr val="hlink"/>
                </a:solidFill>
                <a:latin typeface="Courier New"/>
                <a:ea typeface="Courier New"/>
                <a:cs typeface="Courier New"/>
                <a:sym typeface="Courier New"/>
                <a:hlinkClick r:id="rId9"/>
              </a:rPr>
              <a:t>https://github.com/NOAA-EPIC/training-github.git</a:t>
            </a:r>
            <a:br>
              <a:rPr b="1" lang="en-US" sz="1600">
                <a:solidFill>
                  <a:srgbClr val="0C5ADB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lang="en-US" sz="1600">
                <a:solidFill>
                  <a:srgbClr val="0C5ADB"/>
                </a:solidFill>
                <a:latin typeface="Courier New"/>
                <a:ea typeface="Courier New"/>
                <a:cs typeface="Courier New"/>
                <a:sym typeface="Courier New"/>
              </a:rPr>
              <a:t>cd ./training-github</a:t>
            </a:r>
            <a:endParaRPr b="1" sz="1600">
              <a:solidFill>
                <a:srgbClr val="0C5AD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C5ADB"/>
              </a:buClr>
              <a:buSzPts val="1600"/>
              <a:buChar char="●"/>
            </a:pPr>
            <a:r>
              <a:rPr lang="en-US" sz="1600">
                <a:solidFill>
                  <a:srgbClr val="0C5ADB"/>
                </a:solidFill>
              </a:rPr>
              <a:t>The directory ./training-github/ will contain all of the materials for the tutorial.</a:t>
            </a:r>
            <a:endParaRPr sz="1600">
              <a:solidFill>
                <a:srgbClr val="0C5ADB"/>
              </a:solidFill>
            </a:endParaRPr>
          </a:p>
        </p:txBody>
      </p:sp>
      <p:sp>
        <p:nvSpPr>
          <p:cNvPr id="118" name="Google Shape;118;p26"/>
          <p:cNvSpPr txBox="1"/>
          <p:nvPr/>
        </p:nvSpPr>
        <p:spPr>
          <a:xfrm>
            <a:off x="507975" y="496023"/>
            <a:ext cx="7765800" cy="71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Arial"/>
              <a:buNone/>
            </a:pPr>
            <a:r>
              <a:rPr b="1" lang="en-US" sz="2820">
                <a:solidFill>
                  <a:srgbClr val="1A9988"/>
                </a:solidFill>
              </a:rPr>
              <a:t>Welcome!</a:t>
            </a:r>
            <a:endParaRPr b="1" sz="2820">
              <a:solidFill>
                <a:srgbClr val="1A9988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1" name="Google Shape;391;p44"/>
          <p:cNvPicPr preferRelativeResize="0"/>
          <p:nvPr/>
        </p:nvPicPr>
        <p:blipFill rotWithShape="1">
          <a:blip r:embed="rId3">
            <a:alphaModFix/>
          </a:blip>
          <a:srcRect b="0" l="-220" r="220" t="0"/>
          <a:stretch/>
        </p:blipFill>
        <p:spPr>
          <a:xfrm>
            <a:off x="-44350" y="0"/>
            <a:ext cx="9188352" cy="83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25" y="4665237"/>
            <a:ext cx="429850" cy="42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44"/>
          <p:cNvPicPr preferRelativeResize="0"/>
          <p:nvPr/>
        </p:nvPicPr>
        <p:blipFill rotWithShape="1">
          <a:blip r:embed="rId5">
            <a:alphaModFix/>
          </a:blip>
          <a:srcRect b="3960" l="0" r="0" t="-3960"/>
          <a:stretch/>
        </p:blipFill>
        <p:spPr>
          <a:xfrm>
            <a:off x="528200" y="4623338"/>
            <a:ext cx="456274" cy="456274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p44"/>
          <p:cNvSpPr txBox="1"/>
          <p:nvPr/>
        </p:nvSpPr>
        <p:spPr>
          <a:xfrm>
            <a:off x="1004700" y="4695500"/>
            <a:ext cx="5745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2"/>
                </a:solidFill>
              </a:rPr>
              <a:t>EARTH PREDICTION INNOVATION CENTER (EPIC)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395" name="Google Shape;395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96" name="Google Shape;396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40700" y="4503323"/>
            <a:ext cx="548700" cy="640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p4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249950" y="1442012"/>
            <a:ext cx="4990751" cy="31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4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206138" y="2210029"/>
            <a:ext cx="1432974" cy="2041576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p44"/>
          <p:cNvSpPr txBox="1"/>
          <p:nvPr>
            <p:ph type="title"/>
          </p:nvPr>
        </p:nvSpPr>
        <p:spPr>
          <a:xfrm>
            <a:off x="607500" y="807625"/>
            <a:ext cx="7929000" cy="50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42343"/>
              <a:buNone/>
            </a:pPr>
            <a:r>
              <a:rPr b="1" lang="en-US" sz="2338">
                <a:solidFill>
                  <a:srgbClr val="1A9988"/>
                </a:solidFill>
              </a:rPr>
              <a:t>Git workflow example with an existing authoritative repo</a:t>
            </a:r>
            <a:endParaRPr b="1" sz="2338">
              <a:solidFill>
                <a:srgbClr val="1A9988"/>
              </a:solidFill>
            </a:endParaRPr>
          </a:p>
        </p:txBody>
      </p:sp>
      <p:sp>
        <p:nvSpPr>
          <p:cNvPr id="400" name="Google Shape;400;p44"/>
          <p:cNvSpPr txBox="1"/>
          <p:nvPr/>
        </p:nvSpPr>
        <p:spPr>
          <a:xfrm>
            <a:off x="528200" y="1366325"/>
            <a:ext cx="26373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dk1"/>
                </a:solidFill>
              </a:rPr>
              <a:t>We could use a GUI code editor, such as Visual Studio Code </a:t>
            </a:r>
            <a:endParaRPr sz="13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" name="Google Shape;405;p45"/>
          <p:cNvPicPr preferRelativeResize="0"/>
          <p:nvPr/>
        </p:nvPicPr>
        <p:blipFill rotWithShape="1">
          <a:blip r:embed="rId3">
            <a:alphaModFix/>
          </a:blip>
          <a:srcRect b="0" l="-220" r="220" t="0"/>
          <a:stretch/>
        </p:blipFill>
        <p:spPr>
          <a:xfrm>
            <a:off x="-44350" y="0"/>
            <a:ext cx="9188352" cy="83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25" y="4665237"/>
            <a:ext cx="429850" cy="42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p45"/>
          <p:cNvPicPr preferRelativeResize="0"/>
          <p:nvPr/>
        </p:nvPicPr>
        <p:blipFill rotWithShape="1">
          <a:blip r:embed="rId5">
            <a:alphaModFix/>
          </a:blip>
          <a:srcRect b="3960" l="0" r="0" t="-3960"/>
          <a:stretch/>
        </p:blipFill>
        <p:spPr>
          <a:xfrm>
            <a:off x="528200" y="4623338"/>
            <a:ext cx="456274" cy="456274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45"/>
          <p:cNvSpPr txBox="1"/>
          <p:nvPr/>
        </p:nvSpPr>
        <p:spPr>
          <a:xfrm>
            <a:off x="1004700" y="4695500"/>
            <a:ext cx="5745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2"/>
                </a:solidFill>
              </a:rPr>
              <a:t>EARTH PREDICTION INNOVATION CENTER (EPIC)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409" name="Google Shape;409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10" name="Google Shape;410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40700" y="4503323"/>
            <a:ext cx="548700" cy="640176"/>
          </a:xfrm>
          <a:prstGeom prst="rect">
            <a:avLst/>
          </a:prstGeom>
          <a:noFill/>
          <a:ln>
            <a:noFill/>
          </a:ln>
        </p:spPr>
      </p:pic>
      <p:sp>
        <p:nvSpPr>
          <p:cNvPr id="411" name="Google Shape;411;p45"/>
          <p:cNvSpPr txBox="1"/>
          <p:nvPr>
            <p:ph type="title"/>
          </p:nvPr>
        </p:nvSpPr>
        <p:spPr>
          <a:xfrm>
            <a:off x="683975" y="832325"/>
            <a:ext cx="7929000" cy="50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42343"/>
              <a:buNone/>
            </a:pPr>
            <a:r>
              <a:rPr b="1" lang="en-US" sz="2338">
                <a:solidFill>
                  <a:srgbClr val="1A9988"/>
                </a:solidFill>
              </a:rPr>
              <a:t>Git workflow example 2 with an existing authoritative repo</a:t>
            </a:r>
            <a:endParaRPr b="1" sz="2338">
              <a:solidFill>
                <a:srgbClr val="1A9988"/>
              </a:solidFill>
            </a:endParaRPr>
          </a:p>
        </p:txBody>
      </p:sp>
      <p:sp>
        <p:nvSpPr>
          <p:cNvPr id="412" name="Google Shape;412;p45"/>
          <p:cNvSpPr txBox="1"/>
          <p:nvPr/>
        </p:nvSpPr>
        <p:spPr>
          <a:xfrm>
            <a:off x="876875" y="2134263"/>
            <a:ext cx="6075300" cy="22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  <a:latin typeface="Courier"/>
                <a:ea typeface="Courier"/>
                <a:cs typeface="Courier"/>
                <a:sym typeface="Courier"/>
              </a:rPr>
              <a:t>git clone git@github.com:&lt;repo-fork&gt;</a:t>
            </a:r>
            <a:endParaRPr>
              <a:solidFill>
                <a:schemeClr val="dk2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  <a:latin typeface="Courier"/>
                <a:ea typeface="Courier"/>
                <a:cs typeface="Courier"/>
                <a:sym typeface="Courier"/>
              </a:rPr>
              <a:t>git remote add upstream &lt;authoritative-repo&gt; </a:t>
            </a:r>
            <a:endParaRPr>
              <a:solidFill>
                <a:schemeClr val="dk2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  <a:latin typeface="Courier"/>
                <a:ea typeface="Courier"/>
                <a:cs typeface="Courier"/>
                <a:sym typeface="Courier"/>
              </a:rPr>
              <a:t>git remote -v</a:t>
            </a:r>
            <a:endParaRPr>
              <a:solidFill>
                <a:schemeClr val="dk2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  <a:latin typeface="Courier"/>
                <a:ea typeface="Courier"/>
                <a:cs typeface="Courier"/>
                <a:sym typeface="Courier"/>
              </a:rPr>
              <a:t>git checkout master</a:t>
            </a:r>
            <a:endParaRPr>
              <a:solidFill>
                <a:schemeClr val="dk2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  <a:latin typeface="Courier"/>
                <a:ea typeface="Courier"/>
                <a:cs typeface="Courier"/>
                <a:sym typeface="Courier"/>
              </a:rPr>
              <a:t>git checkout -b feature</a:t>
            </a:r>
            <a:endParaRPr>
              <a:solidFill>
                <a:schemeClr val="dk2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</a:rPr>
              <a:t># create a file README2, line: # first commit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  <a:latin typeface="Courier"/>
                <a:ea typeface="Courier"/>
                <a:cs typeface="Courier"/>
                <a:sym typeface="Courier"/>
              </a:rPr>
              <a:t>git add README2</a:t>
            </a:r>
            <a:endParaRPr>
              <a:solidFill>
                <a:schemeClr val="dk2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  <a:latin typeface="Courier"/>
                <a:ea typeface="Courier"/>
                <a:cs typeface="Courier"/>
                <a:sym typeface="Courier"/>
              </a:rPr>
              <a:t>git commit -m “first commit”</a:t>
            </a:r>
            <a:endParaRPr>
              <a:solidFill>
                <a:schemeClr val="dk2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  <a:latin typeface="Courier"/>
                <a:ea typeface="Courier"/>
                <a:cs typeface="Courier"/>
                <a:sym typeface="Courier"/>
              </a:rPr>
              <a:t>git branch one</a:t>
            </a:r>
            <a:endParaRPr>
              <a:solidFill>
                <a:schemeClr val="dk2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  <a:latin typeface="Courier"/>
                <a:ea typeface="Courier"/>
                <a:cs typeface="Courier"/>
                <a:sym typeface="Courier"/>
              </a:rPr>
              <a:t>git checkout -b two</a:t>
            </a:r>
            <a:endParaRPr>
              <a:solidFill>
                <a:schemeClr val="dk2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2"/>
                </a:solidFill>
              </a:rPr>
              <a:t> 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413" name="Google Shape;413;p45"/>
          <p:cNvSpPr txBox="1"/>
          <p:nvPr/>
        </p:nvSpPr>
        <p:spPr>
          <a:xfrm>
            <a:off x="528200" y="1332425"/>
            <a:ext cx="8084700" cy="7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-US" sz="1600">
                <a:solidFill>
                  <a:schemeClr val="dk1"/>
                </a:solidFill>
              </a:rPr>
              <a:t>An existing authoritative repository: </a:t>
            </a:r>
            <a:r>
              <a:rPr lang="en-US" sz="1600" u="sng">
                <a:solidFill>
                  <a:schemeClr val="hlink"/>
                </a:solidFill>
                <a:hlinkClick r:id="rId7"/>
              </a:rPr>
              <a:t>https://github.com/NOAA-EPIC/training-github</a:t>
            </a:r>
            <a:endParaRPr sz="1600">
              <a:solidFill>
                <a:schemeClr val="dk2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en-US" sz="1600">
                <a:solidFill>
                  <a:schemeClr val="dk1"/>
                </a:solidFill>
              </a:rPr>
              <a:t>introduce your changes, merge, resolve merge conflicts</a:t>
            </a: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8" name="Google Shape;418;p46"/>
          <p:cNvPicPr preferRelativeResize="0"/>
          <p:nvPr/>
        </p:nvPicPr>
        <p:blipFill rotWithShape="1">
          <a:blip r:embed="rId3">
            <a:alphaModFix/>
          </a:blip>
          <a:srcRect b="0" l="-220" r="220" t="0"/>
          <a:stretch/>
        </p:blipFill>
        <p:spPr>
          <a:xfrm>
            <a:off x="-44350" y="0"/>
            <a:ext cx="9188352" cy="83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25" y="4665237"/>
            <a:ext cx="429850" cy="42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p46"/>
          <p:cNvPicPr preferRelativeResize="0"/>
          <p:nvPr/>
        </p:nvPicPr>
        <p:blipFill rotWithShape="1">
          <a:blip r:embed="rId5">
            <a:alphaModFix/>
          </a:blip>
          <a:srcRect b="3960" l="0" r="0" t="-3960"/>
          <a:stretch/>
        </p:blipFill>
        <p:spPr>
          <a:xfrm>
            <a:off x="528200" y="4623338"/>
            <a:ext cx="456274" cy="456274"/>
          </a:xfrm>
          <a:prstGeom prst="rect">
            <a:avLst/>
          </a:prstGeom>
          <a:noFill/>
          <a:ln>
            <a:noFill/>
          </a:ln>
        </p:spPr>
      </p:pic>
      <p:sp>
        <p:nvSpPr>
          <p:cNvPr id="421" name="Google Shape;421;p46"/>
          <p:cNvSpPr txBox="1"/>
          <p:nvPr/>
        </p:nvSpPr>
        <p:spPr>
          <a:xfrm>
            <a:off x="1004700" y="4695500"/>
            <a:ext cx="5745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2"/>
                </a:solidFill>
              </a:rPr>
              <a:t>EARTH PREDICTION INNOVATION CENTER (EPIC)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422" name="Google Shape;422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23" name="Google Shape;423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40700" y="4503323"/>
            <a:ext cx="548700" cy="640176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46"/>
          <p:cNvSpPr txBox="1"/>
          <p:nvPr/>
        </p:nvSpPr>
        <p:spPr>
          <a:xfrm>
            <a:off x="528200" y="1332425"/>
            <a:ext cx="8084700" cy="7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-US" sz="1600">
                <a:solidFill>
                  <a:schemeClr val="dk1"/>
                </a:solidFill>
              </a:rPr>
              <a:t>An existing authoritative repository: </a:t>
            </a:r>
            <a:r>
              <a:rPr lang="en-US" sz="1600" u="sng">
                <a:solidFill>
                  <a:schemeClr val="hlink"/>
                </a:solidFill>
                <a:hlinkClick r:id="rId7"/>
              </a:rPr>
              <a:t>https://github.com/NOAA-EPIC/training-github</a:t>
            </a:r>
            <a:endParaRPr sz="1600">
              <a:solidFill>
                <a:schemeClr val="dk2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en-US" sz="1600">
                <a:solidFill>
                  <a:schemeClr val="dk1"/>
                </a:solidFill>
              </a:rPr>
              <a:t>introduce your changes, merge, resolve merge conflicts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425" name="Google Shape;425;p46"/>
          <p:cNvSpPr txBox="1"/>
          <p:nvPr>
            <p:ph type="title"/>
          </p:nvPr>
        </p:nvSpPr>
        <p:spPr>
          <a:xfrm>
            <a:off x="683975" y="832325"/>
            <a:ext cx="7929000" cy="50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42343"/>
              <a:buNone/>
            </a:pPr>
            <a:r>
              <a:rPr b="1" lang="en-US" sz="2338">
                <a:solidFill>
                  <a:srgbClr val="1A9988"/>
                </a:solidFill>
              </a:rPr>
              <a:t>Git workflow example 2 (continued) </a:t>
            </a:r>
            <a:endParaRPr b="1" sz="2338">
              <a:solidFill>
                <a:srgbClr val="1A9988"/>
              </a:solidFill>
            </a:endParaRPr>
          </a:p>
        </p:txBody>
      </p:sp>
      <p:sp>
        <p:nvSpPr>
          <p:cNvPr id="426" name="Google Shape;426;p46"/>
          <p:cNvSpPr txBox="1"/>
          <p:nvPr/>
        </p:nvSpPr>
        <p:spPr>
          <a:xfrm>
            <a:off x="850825" y="2002775"/>
            <a:ext cx="3632100" cy="25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  <a:latin typeface="Courier"/>
                <a:ea typeface="Courier"/>
                <a:cs typeface="Courier"/>
                <a:sym typeface="Courier"/>
              </a:rPr>
              <a:t>git branch</a:t>
            </a:r>
            <a:endParaRPr>
              <a:solidFill>
                <a:schemeClr val="dk2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2"/>
                </a:solidFill>
              </a:rPr>
              <a:t># Add a line to README2 file: # second commit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  <a:latin typeface="Courier"/>
                <a:ea typeface="Courier"/>
                <a:cs typeface="Courier"/>
                <a:sym typeface="Courier"/>
              </a:rPr>
              <a:t>git commit -am “second commit”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dk2"/>
                </a:solidFill>
              </a:rPr>
              <a:t># Add a line to README2 file: # third commit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  <a:latin typeface="Courier"/>
                <a:ea typeface="Courier"/>
                <a:cs typeface="Courier"/>
                <a:sym typeface="Courier"/>
              </a:rPr>
              <a:t>git commit -am “third commit”</a:t>
            </a:r>
            <a:endParaRPr>
              <a:solidFill>
                <a:schemeClr val="dk2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  <a:latin typeface="Courier"/>
                <a:ea typeface="Courier"/>
                <a:cs typeface="Courier"/>
                <a:sym typeface="Courier"/>
              </a:rPr>
              <a:t>git checkout one</a:t>
            </a:r>
            <a:endParaRPr>
              <a:solidFill>
                <a:schemeClr val="dk2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2"/>
                </a:solidFill>
              </a:rPr>
              <a:t># Add a line to README2 file: # fourth commit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  <a:latin typeface="Courier"/>
                <a:ea typeface="Courier"/>
                <a:cs typeface="Courier"/>
                <a:sym typeface="Courier"/>
              </a:rPr>
              <a:t>git commit -am “fourth commit”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2"/>
                </a:solidFill>
              </a:rPr>
              <a:t># Add a line to README2 file: # fifth commit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  <a:latin typeface="Courier"/>
                <a:ea typeface="Courier"/>
                <a:cs typeface="Courier"/>
                <a:sym typeface="Courier"/>
              </a:rPr>
              <a:t>git commit -am “fifth commit”</a:t>
            </a:r>
            <a:endParaRPr>
              <a:solidFill>
                <a:schemeClr val="dk2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  <a:latin typeface="Courier"/>
                <a:ea typeface="Courier"/>
                <a:cs typeface="Courier"/>
                <a:sym typeface="Courier"/>
              </a:rPr>
              <a:t>git branch </a:t>
            </a:r>
            <a:endParaRPr>
              <a:solidFill>
                <a:schemeClr val="dk2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2"/>
                </a:solidFill>
                <a:latin typeface="Courier"/>
                <a:ea typeface="Courier"/>
                <a:cs typeface="Courier"/>
                <a:sym typeface="Courier"/>
              </a:rPr>
              <a:t>git merge two</a:t>
            </a:r>
            <a:endParaRPr>
              <a:solidFill>
                <a:schemeClr val="dk2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427" name="Google Shape;427;p46"/>
          <p:cNvSpPr txBox="1"/>
          <p:nvPr/>
        </p:nvSpPr>
        <p:spPr>
          <a:xfrm>
            <a:off x="4572000" y="2082775"/>
            <a:ext cx="4081800" cy="25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2"/>
                </a:solidFill>
              </a:rPr>
              <a:t># solve merge conflicts using a text editor!!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  <a:latin typeface="Courier"/>
                <a:ea typeface="Courier"/>
                <a:cs typeface="Courier"/>
                <a:sym typeface="Courier"/>
              </a:rPr>
              <a:t>git commit -am “merge with two”</a:t>
            </a:r>
            <a:endParaRPr>
              <a:solidFill>
                <a:schemeClr val="dk2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2"/>
                </a:solidFill>
                <a:latin typeface="Courier"/>
                <a:ea typeface="Courier"/>
                <a:cs typeface="Courier"/>
                <a:sym typeface="Courier"/>
              </a:rPr>
              <a:t>git branch</a:t>
            </a:r>
            <a:endParaRPr>
              <a:solidFill>
                <a:schemeClr val="dk2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  <a:latin typeface="Courier"/>
                <a:ea typeface="Courier"/>
                <a:cs typeface="Courier"/>
                <a:sym typeface="Courier"/>
              </a:rPr>
              <a:t>git checkout feature</a:t>
            </a:r>
            <a:endParaRPr>
              <a:solidFill>
                <a:schemeClr val="dk2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  <a:latin typeface="Courier"/>
                <a:ea typeface="Courier"/>
                <a:cs typeface="Courier"/>
                <a:sym typeface="Courier"/>
              </a:rPr>
              <a:t>git merge one</a:t>
            </a:r>
            <a:endParaRPr>
              <a:solidFill>
                <a:schemeClr val="dk2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  <a:latin typeface="Courier"/>
                <a:ea typeface="Courier"/>
                <a:cs typeface="Courier"/>
                <a:sym typeface="Courier"/>
              </a:rPr>
              <a:t>git log --oneline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  <a:latin typeface="Courier"/>
                <a:ea typeface="Courier"/>
                <a:cs typeface="Courier"/>
                <a:sym typeface="Courier"/>
              </a:rPr>
              <a:t>git fetch upstream master</a:t>
            </a:r>
            <a:endParaRPr>
              <a:solidFill>
                <a:schemeClr val="dk2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  <a:latin typeface="Courier"/>
                <a:ea typeface="Courier"/>
                <a:cs typeface="Courier"/>
                <a:sym typeface="Courier"/>
              </a:rPr>
              <a:t>git merge upstream/master</a:t>
            </a:r>
            <a:endParaRPr>
              <a:solidFill>
                <a:schemeClr val="dk2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  <a:latin typeface="Courier"/>
                <a:ea typeface="Courier"/>
                <a:cs typeface="Courier"/>
                <a:sym typeface="Courier"/>
              </a:rPr>
              <a:t>git checkout upstream/master</a:t>
            </a:r>
            <a:endParaRPr>
              <a:solidFill>
                <a:schemeClr val="dk2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  <a:latin typeface="Courier"/>
                <a:ea typeface="Courier"/>
                <a:cs typeface="Courier"/>
                <a:sym typeface="Courier"/>
              </a:rPr>
              <a:t>git commit -am “merge with upstream” </a:t>
            </a:r>
            <a:endParaRPr>
              <a:solidFill>
                <a:schemeClr val="dk2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  <a:latin typeface="Courier"/>
                <a:ea typeface="Courier"/>
                <a:cs typeface="Courier"/>
                <a:sym typeface="Courier"/>
              </a:rPr>
              <a:t>git push origin feature</a:t>
            </a:r>
            <a:endParaRPr>
              <a:solidFill>
                <a:schemeClr val="dk2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2" name="Google Shape;432;p47"/>
          <p:cNvPicPr preferRelativeResize="0"/>
          <p:nvPr/>
        </p:nvPicPr>
        <p:blipFill rotWithShape="1">
          <a:blip r:embed="rId3">
            <a:alphaModFix/>
          </a:blip>
          <a:srcRect b="0" l="-220" r="220" t="0"/>
          <a:stretch/>
        </p:blipFill>
        <p:spPr>
          <a:xfrm>
            <a:off x="-44350" y="0"/>
            <a:ext cx="9188352" cy="83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Google Shape;433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25" y="4665237"/>
            <a:ext cx="429850" cy="42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Google Shape;434;p47"/>
          <p:cNvPicPr preferRelativeResize="0"/>
          <p:nvPr/>
        </p:nvPicPr>
        <p:blipFill rotWithShape="1">
          <a:blip r:embed="rId5">
            <a:alphaModFix/>
          </a:blip>
          <a:srcRect b="3960" l="0" r="0" t="-3960"/>
          <a:stretch/>
        </p:blipFill>
        <p:spPr>
          <a:xfrm>
            <a:off x="528200" y="4623338"/>
            <a:ext cx="456274" cy="456274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Google Shape;435;p47"/>
          <p:cNvSpPr txBox="1"/>
          <p:nvPr/>
        </p:nvSpPr>
        <p:spPr>
          <a:xfrm>
            <a:off x="1004700" y="4695500"/>
            <a:ext cx="5745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2"/>
                </a:solidFill>
              </a:rPr>
              <a:t>EARTH PREDICTION INNOVATION CENTER (EPIC)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436" name="Google Shape;436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37" name="Google Shape;437;p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40700" y="4503323"/>
            <a:ext cx="548700" cy="640176"/>
          </a:xfrm>
          <a:prstGeom prst="rect">
            <a:avLst/>
          </a:prstGeom>
          <a:noFill/>
          <a:ln>
            <a:noFill/>
          </a:ln>
        </p:spPr>
      </p:pic>
      <p:sp>
        <p:nvSpPr>
          <p:cNvPr id="438" name="Google Shape;438;p47"/>
          <p:cNvSpPr txBox="1"/>
          <p:nvPr/>
        </p:nvSpPr>
        <p:spPr>
          <a:xfrm>
            <a:off x="245625" y="1218100"/>
            <a:ext cx="8211600" cy="7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1600">
                <a:solidFill>
                  <a:schemeClr val="dk1"/>
                </a:solidFill>
              </a:rPr>
              <a:t>An existing authoritative repository: </a:t>
            </a:r>
            <a:r>
              <a:rPr lang="en-US" sz="1600" u="sng">
                <a:solidFill>
                  <a:schemeClr val="dk1"/>
                </a:solidFill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https://github.com/NOAA-EPIC/training-github</a:t>
            </a:r>
            <a:endParaRPr sz="1600">
              <a:solidFill>
                <a:schemeClr val="dk1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en-US" sz="1600">
                <a:solidFill>
                  <a:schemeClr val="dk1"/>
                </a:solidFill>
              </a:rPr>
              <a:t>make a pull request (PR) into the authoritative repository (*)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439" name="Google Shape;439;p47"/>
          <p:cNvSpPr txBox="1"/>
          <p:nvPr>
            <p:ph type="title"/>
          </p:nvPr>
        </p:nvSpPr>
        <p:spPr>
          <a:xfrm>
            <a:off x="607500" y="718000"/>
            <a:ext cx="7929000" cy="50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42343"/>
              <a:buNone/>
            </a:pPr>
            <a:r>
              <a:rPr b="1" lang="en-US" sz="2338">
                <a:solidFill>
                  <a:srgbClr val="1A9988"/>
                </a:solidFill>
              </a:rPr>
              <a:t>Git workflow example: submit a pull request </a:t>
            </a:r>
            <a:endParaRPr b="1" sz="2338">
              <a:solidFill>
                <a:srgbClr val="1A9988"/>
              </a:solidFill>
            </a:endParaRPr>
          </a:p>
        </p:txBody>
      </p:sp>
      <p:pic>
        <p:nvPicPr>
          <p:cNvPr id="440" name="Google Shape;440;p4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23850" y="2072375"/>
            <a:ext cx="3948144" cy="2410988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41" name="Google Shape;441;p4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119225" y="2072375"/>
            <a:ext cx="2942551" cy="1634274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42" name="Google Shape;442;p47"/>
          <p:cNvSpPr txBox="1"/>
          <p:nvPr/>
        </p:nvSpPr>
        <p:spPr>
          <a:xfrm>
            <a:off x="4815575" y="3993875"/>
            <a:ext cx="4353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2"/>
                </a:solidFill>
              </a:rPr>
              <a:t>(*)  - you may need to address any comments, resolve conversations, complete requested changes by PR Reviewers!</a:t>
            </a:r>
            <a:endParaRPr sz="12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7" name="Google Shape;447;p48"/>
          <p:cNvPicPr preferRelativeResize="0"/>
          <p:nvPr/>
        </p:nvPicPr>
        <p:blipFill rotWithShape="1">
          <a:blip r:embed="rId3">
            <a:alphaModFix/>
          </a:blip>
          <a:srcRect b="0" l="-220" r="220" t="0"/>
          <a:stretch/>
        </p:blipFill>
        <p:spPr>
          <a:xfrm>
            <a:off x="-44350" y="0"/>
            <a:ext cx="9188352" cy="83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8" name="Google Shape;448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25" y="4665237"/>
            <a:ext cx="429850" cy="42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9" name="Google Shape;449;p48"/>
          <p:cNvPicPr preferRelativeResize="0"/>
          <p:nvPr/>
        </p:nvPicPr>
        <p:blipFill rotWithShape="1">
          <a:blip r:embed="rId5">
            <a:alphaModFix/>
          </a:blip>
          <a:srcRect b="3960" l="0" r="0" t="-3960"/>
          <a:stretch/>
        </p:blipFill>
        <p:spPr>
          <a:xfrm>
            <a:off x="528200" y="4623338"/>
            <a:ext cx="456274" cy="456274"/>
          </a:xfrm>
          <a:prstGeom prst="rect">
            <a:avLst/>
          </a:prstGeom>
          <a:noFill/>
          <a:ln>
            <a:noFill/>
          </a:ln>
        </p:spPr>
      </p:pic>
      <p:sp>
        <p:nvSpPr>
          <p:cNvPr id="450" name="Google Shape;450;p48"/>
          <p:cNvSpPr txBox="1"/>
          <p:nvPr/>
        </p:nvSpPr>
        <p:spPr>
          <a:xfrm>
            <a:off x="1004700" y="4695500"/>
            <a:ext cx="5745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2"/>
                </a:solidFill>
              </a:rPr>
              <a:t>EARTH PREDICTION INNOVATION CENTER (EPIC)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451" name="Google Shape;451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52" name="Google Shape;452;p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40700" y="4503323"/>
            <a:ext cx="548700" cy="640176"/>
          </a:xfrm>
          <a:prstGeom prst="rect">
            <a:avLst/>
          </a:prstGeom>
          <a:noFill/>
          <a:ln>
            <a:noFill/>
          </a:ln>
        </p:spPr>
      </p:pic>
      <p:sp>
        <p:nvSpPr>
          <p:cNvPr id="453" name="Google Shape;453;p48"/>
          <p:cNvSpPr txBox="1"/>
          <p:nvPr>
            <p:ph type="title"/>
          </p:nvPr>
        </p:nvSpPr>
        <p:spPr>
          <a:xfrm>
            <a:off x="607500" y="718000"/>
            <a:ext cx="7929000" cy="50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42343"/>
              <a:buNone/>
            </a:pPr>
            <a:r>
              <a:rPr b="1" lang="en-US" sz="2338">
                <a:solidFill>
                  <a:srgbClr val="1A9988"/>
                </a:solidFill>
              </a:rPr>
              <a:t>Local repository: keep it synched with the remote! </a:t>
            </a:r>
            <a:endParaRPr b="1" sz="2338">
              <a:solidFill>
                <a:srgbClr val="1A9988"/>
              </a:solidFill>
            </a:endParaRPr>
          </a:p>
        </p:txBody>
      </p:sp>
      <p:sp>
        <p:nvSpPr>
          <p:cNvPr id="454" name="Google Shape;454;p48"/>
          <p:cNvSpPr txBox="1"/>
          <p:nvPr/>
        </p:nvSpPr>
        <p:spPr>
          <a:xfrm>
            <a:off x="444025" y="1187938"/>
            <a:ext cx="8211600" cy="7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1600">
                <a:solidFill>
                  <a:schemeClr val="dk1"/>
                </a:solidFill>
              </a:rPr>
              <a:t>An existing authoritative repository: </a:t>
            </a:r>
            <a:r>
              <a:rPr lang="en-US" sz="1600" u="sng">
                <a:solidFill>
                  <a:schemeClr val="dk1"/>
                </a:solidFill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https://github.com/NOAA-EPIC/training-github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1600">
                <a:solidFill>
                  <a:schemeClr val="dk1"/>
                </a:solidFill>
              </a:rPr>
              <a:t>Remember to sync your primary (master) branch with that from the original repo!</a:t>
            </a:r>
            <a:endParaRPr sz="1600">
              <a:solidFill>
                <a:schemeClr val="dk1"/>
              </a:solidFill>
            </a:endParaRPr>
          </a:p>
        </p:txBody>
      </p:sp>
      <p:pic>
        <p:nvPicPr>
          <p:cNvPr id="455" name="Google Shape;455;p4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07502" y="1973413"/>
            <a:ext cx="3670743" cy="2266122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56" name="Google Shape;456;p4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560125" y="2042288"/>
            <a:ext cx="3750591" cy="23811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57" name="Google Shape;457;p48"/>
          <p:cNvPicPr preferRelativeResize="0"/>
          <p:nvPr/>
        </p:nvPicPr>
        <p:blipFill rotWithShape="1">
          <a:blip r:embed="rId10">
            <a:alphaModFix/>
          </a:blip>
          <a:srcRect b="10770" l="0" r="0" t="0"/>
          <a:stretch/>
        </p:blipFill>
        <p:spPr>
          <a:xfrm>
            <a:off x="4817700" y="2257850"/>
            <a:ext cx="3522474" cy="2365506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2" name="Google Shape;462;p49"/>
          <p:cNvPicPr preferRelativeResize="0"/>
          <p:nvPr/>
        </p:nvPicPr>
        <p:blipFill rotWithShape="1">
          <a:blip r:embed="rId3">
            <a:alphaModFix/>
          </a:blip>
          <a:srcRect b="0" l="-220" r="220" t="0"/>
          <a:stretch/>
        </p:blipFill>
        <p:spPr>
          <a:xfrm>
            <a:off x="-44350" y="0"/>
            <a:ext cx="9188352" cy="83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25" y="4665237"/>
            <a:ext cx="429850" cy="42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4" name="Google Shape;464;p49"/>
          <p:cNvPicPr preferRelativeResize="0"/>
          <p:nvPr/>
        </p:nvPicPr>
        <p:blipFill rotWithShape="1">
          <a:blip r:embed="rId5">
            <a:alphaModFix/>
          </a:blip>
          <a:srcRect b="3960" l="0" r="0" t="-3960"/>
          <a:stretch/>
        </p:blipFill>
        <p:spPr>
          <a:xfrm>
            <a:off x="528200" y="4623338"/>
            <a:ext cx="456274" cy="456274"/>
          </a:xfrm>
          <a:prstGeom prst="rect">
            <a:avLst/>
          </a:prstGeom>
          <a:noFill/>
          <a:ln>
            <a:noFill/>
          </a:ln>
        </p:spPr>
      </p:pic>
      <p:sp>
        <p:nvSpPr>
          <p:cNvPr id="465" name="Google Shape;465;p49"/>
          <p:cNvSpPr txBox="1"/>
          <p:nvPr/>
        </p:nvSpPr>
        <p:spPr>
          <a:xfrm>
            <a:off x="1004700" y="4695500"/>
            <a:ext cx="5745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2"/>
                </a:solidFill>
              </a:rPr>
              <a:t>EARTH PREDICTION INNOVATION CENTER (EPIC)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466" name="Google Shape;466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67" name="Google Shape;467;p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40700" y="4503323"/>
            <a:ext cx="548700" cy="640176"/>
          </a:xfrm>
          <a:prstGeom prst="rect">
            <a:avLst/>
          </a:prstGeom>
          <a:noFill/>
          <a:ln>
            <a:noFill/>
          </a:ln>
        </p:spPr>
      </p:pic>
      <p:sp>
        <p:nvSpPr>
          <p:cNvPr id="468" name="Google Shape;468;p49"/>
          <p:cNvSpPr txBox="1"/>
          <p:nvPr/>
        </p:nvSpPr>
        <p:spPr>
          <a:xfrm>
            <a:off x="683975" y="1313950"/>
            <a:ext cx="7929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-US" sz="1600">
                <a:solidFill>
                  <a:schemeClr val="dk2"/>
                </a:solidFill>
              </a:rPr>
              <a:t>Test out a PR, give feedback, make a PR into another developer’s code</a:t>
            </a:r>
            <a:endParaRPr sz="1600">
              <a:solidFill>
                <a:schemeClr val="dk2"/>
              </a:solidFill>
            </a:endParaRPr>
          </a:p>
        </p:txBody>
      </p:sp>
      <p:sp>
        <p:nvSpPr>
          <p:cNvPr id="469" name="Google Shape;469;p49"/>
          <p:cNvSpPr txBox="1"/>
          <p:nvPr/>
        </p:nvSpPr>
        <p:spPr>
          <a:xfrm>
            <a:off x="1053925" y="2305325"/>
            <a:ext cx="6317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470" name="Google Shape;470;p49"/>
          <p:cNvSpPr txBox="1"/>
          <p:nvPr/>
        </p:nvSpPr>
        <p:spPr>
          <a:xfrm>
            <a:off x="896400" y="1707538"/>
            <a:ext cx="7351200" cy="2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  <a:latin typeface="Courier"/>
                <a:ea typeface="Courier"/>
                <a:cs typeface="Courier"/>
                <a:sym typeface="Courier"/>
              </a:rPr>
              <a:t>git clone </a:t>
            </a:r>
            <a:r>
              <a:rPr lang="en-US">
                <a:solidFill>
                  <a:schemeClr val="dk2"/>
                </a:solidFill>
                <a:latin typeface="Courier"/>
                <a:ea typeface="Courier"/>
                <a:cs typeface="Courier"/>
                <a:sym typeface="Courier"/>
              </a:rPr>
              <a:t>git@github.com:ufs-community/ufs-srweather-app.git</a:t>
            </a:r>
            <a:r>
              <a:rPr lang="en-US">
                <a:solidFill>
                  <a:schemeClr val="dk2"/>
                </a:solidFill>
                <a:latin typeface="Courier"/>
                <a:ea typeface="Courier"/>
                <a:cs typeface="Courier"/>
                <a:sym typeface="Courier"/>
              </a:rPr>
              <a:t> </a:t>
            </a:r>
            <a:endParaRPr>
              <a:solidFill>
                <a:schemeClr val="dk2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  <a:latin typeface="Courier"/>
                <a:ea typeface="Courier"/>
                <a:cs typeface="Courier"/>
                <a:sym typeface="Courier"/>
              </a:rPr>
              <a:t>cd ufs-srweather-app</a:t>
            </a:r>
            <a:endParaRPr>
              <a:solidFill>
                <a:schemeClr val="dk2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  <a:latin typeface="Courier"/>
                <a:ea typeface="Courier"/>
                <a:cs typeface="Courier"/>
                <a:sym typeface="Courier"/>
              </a:rPr>
              <a:t>git pull origin pull/&lt;PR#&gt;/head:PRtest</a:t>
            </a:r>
            <a:endParaRPr>
              <a:solidFill>
                <a:schemeClr val="dk2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  <a:latin typeface="Courier"/>
                <a:ea typeface="Courier"/>
                <a:cs typeface="Courier"/>
                <a:sym typeface="Courier"/>
              </a:rPr>
              <a:t>git checkout PRtest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2"/>
                </a:solidFill>
              </a:rPr>
              <a:t># test the PR, build, run the code, comment on the PR on specific</a:t>
            </a:r>
            <a:br>
              <a:rPr lang="en-US" sz="1200">
                <a:solidFill>
                  <a:schemeClr val="dk2"/>
                </a:solidFill>
              </a:rPr>
            </a:br>
            <a:r>
              <a:rPr lang="en-US" sz="1200">
                <a:solidFill>
                  <a:schemeClr val="dk2"/>
                </a:solidFill>
              </a:rPr>
              <a:t># issues, files, or lines</a:t>
            </a:r>
            <a:br>
              <a:rPr lang="en-US" sz="1200">
                <a:solidFill>
                  <a:schemeClr val="dk2"/>
                </a:solidFill>
              </a:rPr>
            </a:br>
            <a:r>
              <a:rPr lang="en-US" sz="1200">
                <a:solidFill>
                  <a:schemeClr val="dk2"/>
                </a:solidFill>
              </a:rPr>
              <a:t># Make your own PR into original PR author’s repository: 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2"/>
                </a:solidFill>
              </a:rPr>
              <a:t># get author’s repository location and branch from the PR’s page, i.e: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dk2"/>
                </a:solidFill>
              </a:rPr>
              <a:t># https://github.com/ufs-community/ufs-srweather-app/pull/1005</a:t>
            </a:r>
            <a:br>
              <a:rPr lang="en-US" sz="1200">
                <a:solidFill>
                  <a:schemeClr val="dk2"/>
                </a:solidFill>
              </a:rPr>
            </a:br>
            <a:endParaRPr sz="1000">
              <a:solidFill>
                <a:schemeClr val="dk2"/>
              </a:solidFill>
            </a:endParaRPr>
          </a:p>
        </p:txBody>
      </p:sp>
      <p:pic>
        <p:nvPicPr>
          <p:cNvPr id="471" name="Google Shape;471;p4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53925" y="3683877"/>
            <a:ext cx="6659814" cy="1288673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472" name="Google Shape;472;p49"/>
          <p:cNvCxnSpPr/>
          <p:nvPr/>
        </p:nvCxnSpPr>
        <p:spPr>
          <a:xfrm flipH="1" rot="10800000">
            <a:off x="1358825" y="3392250"/>
            <a:ext cx="2643900" cy="102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73" name="Google Shape;473;p49"/>
          <p:cNvSpPr txBox="1"/>
          <p:nvPr/>
        </p:nvSpPr>
        <p:spPr>
          <a:xfrm>
            <a:off x="896400" y="832350"/>
            <a:ext cx="79290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25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38">
                <a:solidFill>
                  <a:srgbClr val="1A9988"/>
                </a:solidFill>
              </a:rPr>
              <a:t>Git workflow example: testing another user’s pull request</a:t>
            </a:r>
            <a:endParaRPr b="1" sz="2338">
              <a:solidFill>
                <a:srgbClr val="1A9988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8" name="Google Shape;478;p50"/>
          <p:cNvPicPr preferRelativeResize="0"/>
          <p:nvPr/>
        </p:nvPicPr>
        <p:blipFill rotWithShape="1">
          <a:blip r:embed="rId3">
            <a:alphaModFix/>
          </a:blip>
          <a:srcRect b="0" l="-220" r="220" t="0"/>
          <a:stretch/>
        </p:blipFill>
        <p:spPr>
          <a:xfrm>
            <a:off x="-44350" y="0"/>
            <a:ext cx="9188352" cy="83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9" name="Google Shape;479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25" y="4665237"/>
            <a:ext cx="429850" cy="42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0" name="Google Shape;480;p50"/>
          <p:cNvPicPr preferRelativeResize="0"/>
          <p:nvPr/>
        </p:nvPicPr>
        <p:blipFill rotWithShape="1">
          <a:blip r:embed="rId5">
            <a:alphaModFix/>
          </a:blip>
          <a:srcRect b="3960" l="0" r="0" t="-3960"/>
          <a:stretch/>
        </p:blipFill>
        <p:spPr>
          <a:xfrm>
            <a:off x="528200" y="4623338"/>
            <a:ext cx="456274" cy="45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81" name="Google Shape;481;p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326950" y="4432998"/>
            <a:ext cx="608974" cy="710500"/>
          </a:xfrm>
          <a:prstGeom prst="rect">
            <a:avLst/>
          </a:prstGeom>
          <a:noFill/>
          <a:ln>
            <a:noFill/>
          </a:ln>
        </p:spPr>
      </p:pic>
      <p:sp>
        <p:nvSpPr>
          <p:cNvPr id="482" name="Google Shape;482;p50"/>
          <p:cNvSpPr txBox="1"/>
          <p:nvPr/>
        </p:nvSpPr>
        <p:spPr>
          <a:xfrm>
            <a:off x="1050925" y="4665225"/>
            <a:ext cx="5745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2"/>
                </a:solidFill>
              </a:rPr>
              <a:t>EARTH PREDICTION INNOVATION CENTER (EPIC)</a:t>
            </a:r>
            <a:endParaRPr sz="1600">
              <a:solidFill>
                <a:schemeClr val="dk2"/>
              </a:solidFill>
            </a:endParaRPr>
          </a:p>
        </p:txBody>
      </p:sp>
      <p:sp>
        <p:nvSpPr>
          <p:cNvPr id="483" name="Google Shape;483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84" name="Google Shape;484;p50"/>
          <p:cNvSpPr txBox="1"/>
          <p:nvPr/>
        </p:nvSpPr>
        <p:spPr>
          <a:xfrm>
            <a:off x="528200" y="1000800"/>
            <a:ext cx="7496700" cy="5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1A9988"/>
                </a:solidFill>
                <a:latin typeface="Roboto"/>
                <a:ea typeface="Roboto"/>
                <a:cs typeface="Roboto"/>
                <a:sym typeface="Roboto"/>
              </a:rPr>
              <a:t>Perusing Public Repositories</a:t>
            </a:r>
            <a:endParaRPr sz="3600">
              <a:solidFill>
                <a:srgbClr val="1A998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5" name="Google Shape;485;p50"/>
          <p:cNvSpPr txBox="1"/>
          <p:nvPr/>
        </p:nvSpPr>
        <p:spPr>
          <a:xfrm>
            <a:off x="880800" y="1606300"/>
            <a:ext cx="7750500" cy="3041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30200" lvl="0" marL="45720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1600">
                <a:solidFill>
                  <a:schemeClr val="dk1"/>
                </a:solidFill>
              </a:rPr>
              <a:t>Check out a few different repositories with submodules:</a:t>
            </a:r>
            <a:endParaRPr sz="16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1"/>
                </a:solidFill>
              </a:rPr>
              <a:t>	</a:t>
            </a:r>
            <a:r>
              <a:rPr lang="en-US" sz="1700">
                <a:solidFill>
                  <a:schemeClr val="dk2"/>
                </a:solidFill>
                <a:latin typeface="Courier"/>
                <a:ea typeface="Courier"/>
                <a:cs typeface="Courier"/>
                <a:sym typeface="Courier"/>
              </a:rPr>
              <a:t>git clone --recursive &lt;url-repo&gt;</a:t>
            </a:r>
            <a:endParaRPr sz="1700">
              <a:solidFill>
                <a:schemeClr val="dk2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chemeClr val="dk1"/>
                </a:solidFill>
              </a:rPr>
              <a:t>	</a:t>
            </a:r>
            <a:r>
              <a:rPr lang="en-US" sz="1700">
                <a:solidFill>
                  <a:schemeClr val="dk2"/>
                </a:solidFill>
                <a:latin typeface="Courier"/>
                <a:ea typeface="Courier"/>
                <a:cs typeface="Courier"/>
                <a:sym typeface="Courier"/>
              </a:rPr>
              <a:t>git clone --recurse-submodules &lt;url-repo&gt; </a:t>
            </a:r>
            <a:endParaRPr sz="1700">
              <a:solidFill>
                <a:schemeClr val="dk2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45720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2"/>
                </a:solidFill>
                <a:latin typeface="Courier"/>
                <a:ea typeface="Courier"/>
                <a:cs typeface="Courier"/>
                <a:sym typeface="Courier"/>
              </a:rPr>
              <a:t>git clone &lt;url-repo&gt;</a:t>
            </a:r>
            <a:br>
              <a:rPr lang="en-US" sz="1700">
                <a:solidFill>
                  <a:schemeClr val="dk2"/>
                </a:solidFill>
                <a:latin typeface="Courier"/>
                <a:ea typeface="Courier"/>
                <a:cs typeface="Courier"/>
                <a:sym typeface="Courier"/>
              </a:rPr>
            </a:br>
            <a:r>
              <a:rPr lang="en-US" sz="1700">
                <a:solidFill>
                  <a:schemeClr val="dk2"/>
                </a:solidFill>
                <a:latin typeface="Courier"/>
                <a:ea typeface="Courier"/>
                <a:cs typeface="Courier"/>
                <a:sym typeface="Courier"/>
              </a:rPr>
              <a:t>	cd &lt;repo&gt;</a:t>
            </a:r>
            <a:br>
              <a:rPr lang="en-US" sz="1700">
                <a:solidFill>
                  <a:schemeClr val="dk2"/>
                </a:solidFill>
                <a:latin typeface="Courier"/>
                <a:ea typeface="Courier"/>
                <a:cs typeface="Courier"/>
                <a:sym typeface="Courier"/>
              </a:rPr>
            </a:br>
            <a:r>
              <a:rPr lang="en-US" sz="1700">
                <a:solidFill>
                  <a:schemeClr val="dk2"/>
                </a:solidFill>
                <a:latin typeface="Courier"/>
                <a:ea typeface="Courier"/>
                <a:cs typeface="Courier"/>
                <a:sym typeface="Courier"/>
              </a:rPr>
              <a:t>	git submodule update –remote</a:t>
            </a:r>
            <a:endParaRPr sz="1700">
              <a:solidFill>
                <a:schemeClr val="dk2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45720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3C78D8"/>
                </a:solidFill>
              </a:rPr>
              <a:t>git clone --recurse-submodules https://github.com/jcsda/spack-stack.git</a:t>
            </a:r>
            <a:endParaRPr sz="1600">
              <a:solidFill>
                <a:srgbClr val="3C78D8"/>
              </a:solidFill>
            </a:endParaRPr>
          </a:p>
          <a:p>
            <a:pPr indent="45720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3C78D8"/>
                </a:solidFill>
              </a:rPr>
              <a:t>git clone --recursive https://github.com/ufs-community/ufs-weather-model.git </a:t>
            </a:r>
            <a:endParaRPr sz="1600">
              <a:solidFill>
                <a:srgbClr val="3C78D8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0" name="Google Shape;490;p51"/>
          <p:cNvPicPr preferRelativeResize="0"/>
          <p:nvPr/>
        </p:nvPicPr>
        <p:blipFill rotWithShape="1">
          <a:blip r:embed="rId3">
            <a:alphaModFix/>
          </a:blip>
          <a:srcRect b="0" l="-220" r="220" t="0"/>
          <a:stretch/>
        </p:blipFill>
        <p:spPr>
          <a:xfrm>
            <a:off x="-44350" y="0"/>
            <a:ext cx="9188352" cy="83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1" name="Google Shape;491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25" y="4665237"/>
            <a:ext cx="429850" cy="42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2" name="Google Shape;492;p51"/>
          <p:cNvPicPr preferRelativeResize="0"/>
          <p:nvPr/>
        </p:nvPicPr>
        <p:blipFill rotWithShape="1">
          <a:blip r:embed="rId5">
            <a:alphaModFix/>
          </a:blip>
          <a:srcRect b="3960" l="0" r="0" t="-3960"/>
          <a:stretch/>
        </p:blipFill>
        <p:spPr>
          <a:xfrm>
            <a:off x="528200" y="4623338"/>
            <a:ext cx="456274" cy="45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93" name="Google Shape;493;p5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326950" y="4432998"/>
            <a:ext cx="608974" cy="710500"/>
          </a:xfrm>
          <a:prstGeom prst="rect">
            <a:avLst/>
          </a:prstGeom>
          <a:noFill/>
          <a:ln>
            <a:noFill/>
          </a:ln>
        </p:spPr>
      </p:pic>
      <p:sp>
        <p:nvSpPr>
          <p:cNvPr id="494" name="Google Shape;494;p51"/>
          <p:cNvSpPr txBox="1"/>
          <p:nvPr/>
        </p:nvSpPr>
        <p:spPr>
          <a:xfrm>
            <a:off x="1050925" y="4665225"/>
            <a:ext cx="5745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2"/>
                </a:solidFill>
              </a:rPr>
              <a:t>EARTH PREDICTION INNOVATION CENTER (EPIC)</a:t>
            </a:r>
            <a:endParaRPr sz="1600">
              <a:solidFill>
                <a:schemeClr val="dk2"/>
              </a:solidFill>
            </a:endParaRPr>
          </a:p>
        </p:txBody>
      </p:sp>
      <p:sp>
        <p:nvSpPr>
          <p:cNvPr id="495" name="Google Shape;495;p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96" name="Google Shape;496;p51"/>
          <p:cNvSpPr txBox="1"/>
          <p:nvPr/>
        </p:nvSpPr>
        <p:spPr>
          <a:xfrm>
            <a:off x="528200" y="916563"/>
            <a:ext cx="7496700" cy="5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1A9988"/>
                </a:solidFill>
                <a:latin typeface="Roboto"/>
                <a:ea typeface="Roboto"/>
                <a:cs typeface="Roboto"/>
                <a:sym typeface="Roboto"/>
              </a:rPr>
              <a:t>Perusing Public Repositories</a:t>
            </a:r>
            <a:endParaRPr sz="3600">
              <a:solidFill>
                <a:srgbClr val="1A998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7" name="Google Shape;497;p51"/>
          <p:cNvSpPr txBox="1"/>
          <p:nvPr/>
        </p:nvSpPr>
        <p:spPr>
          <a:xfrm>
            <a:off x="672675" y="1534800"/>
            <a:ext cx="4375500" cy="28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30200" lvl="0" marL="45720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1600">
                <a:solidFill>
                  <a:schemeClr val="dk1"/>
                </a:solidFill>
              </a:rPr>
              <a:t>Submitting issues - “</a:t>
            </a:r>
            <a:r>
              <a:rPr b="1" lang="en-US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Issues</a:t>
            </a:r>
            <a:r>
              <a:rPr lang="en-US" sz="1600">
                <a:solidFill>
                  <a:schemeClr val="dk1"/>
                </a:solidFill>
              </a:rPr>
              <a:t>”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1600">
                <a:solidFill>
                  <a:schemeClr val="dk1"/>
                </a:solidFill>
              </a:rPr>
              <a:t>Reaching out for help through discussions - </a:t>
            </a:r>
            <a:r>
              <a:rPr lang="en-US" sz="1600">
                <a:solidFill>
                  <a:schemeClr val="dk1"/>
                </a:solidFill>
              </a:rPr>
              <a:t>“</a:t>
            </a:r>
            <a:r>
              <a:rPr b="1" lang="en-US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Discussions</a:t>
            </a:r>
            <a:r>
              <a:rPr lang="en-US" sz="1600">
                <a:solidFill>
                  <a:schemeClr val="dk1"/>
                </a:solidFill>
              </a:rPr>
              <a:t>”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1600">
                <a:solidFill>
                  <a:schemeClr val="dk1"/>
                </a:solidFill>
              </a:rPr>
              <a:t>Checking out and testing existing PRs - </a:t>
            </a:r>
            <a:endParaRPr sz="16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		“</a:t>
            </a:r>
            <a:r>
              <a:rPr b="1" lang="en-US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Pull Request</a:t>
            </a:r>
            <a:r>
              <a:rPr lang="en-US" sz="1600">
                <a:solidFill>
                  <a:schemeClr val="dk1"/>
                </a:solidFill>
              </a:rPr>
              <a:t>s”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1600">
                <a:solidFill>
                  <a:schemeClr val="dk1"/>
                </a:solidFill>
              </a:rPr>
              <a:t>Navigating documentation - “</a:t>
            </a:r>
            <a:r>
              <a:rPr b="1" lang="en-US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Wiki</a:t>
            </a:r>
            <a:r>
              <a:rPr lang="en-US" sz="1600">
                <a:solidFill>
                  <a:schemeClr val="dk1"/>
                </a:solidFill>
              </a:rPr>
              <a:t>”, look for links to </a:t>
            </a:r>
            <a:r>
              <a:rPr b="1" lang="en-US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readthedocs.io</a:t>
            </a:r>
            <a:r>
              <a:rPr lang="en-US" sz="1600">
                <a:solidFill>
                  <a:schemeClr val="dk1"/>
                </a:solidFill>
              </a:rPr>
              <a:t>, such as</a:t>
            </a:r>
            <a:endParaRPr sz="1600">
              <a:solidFill>
                <a:schemeClr val="dk1"/>
              </a:solidFill>
            </a:endParaRPr>
          </a:p>
          <a:p>
            <a:pPr indent="45720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500" u="sng">
                <a:solidFill>
                  <a:schemeClr val="hlink"/>
                </a:solidFill>
                <a:hlinkClick r:id="rId7"/>
              </a:rPr>
              <a:t>https://ufs-weather-model.readthedocs.io/</a:t>
            </a:r>
            <a:br>
              <a:rPr lang="en-US" sz="1500">
                <a:solidFill>
                  <a:schemeClr val="dk1"/>
                </a:solidFill>
              </a:rPr>
            </a:br>
            <a:r>
              <a:rPr lang="en-US" sz="1500">
                <a:solidFill>
                  <a:schemeClr val="dk1"/>
                </a:solidFill>
              </a:rPr>
              <a:t>	</a:t>
            </a:r>
            <a:r>
              <a:rPr lang="en-US" sz="1500" u="sng">
                <a:solidFill>
                  <a:schemeClr val="hlink"/>
                </a:solidFill>
                <a:hlinkClick r:id="rId8"/>
              </a:rPr>
              <a:t>https://ufs-srweather-app.readthedocs.io/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498" name="Google Shape;498;p5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996700" y="1534835"/>
            <a:ext cx="3606800" cy="270781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3" name="Google Shape;503;p52"/>
          <p:cNvPicPr preferRelativeResize="0"/>
          <p:nvPr/>
        </p:nvPicPr>
        <p:blipFill rotWithShape="1">
          <a:blip r:embed="rId3">
            <a:alphaModFix/>
          </a:blip>
          <a:srcRect b="0" l="-220" r="220" t="0"/>
          <a:stretch/>
        </p:blipFill>
        <p:spPr>
          <a:xfrm>
            <a:off x="-44350" y="0"/>
            <a:ext cx="9188352" cy="83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4" name="Google Shape;504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25" y="4665237"/>
            <a:ext cx="429850" cy="42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5" name="Google Shape;505;p52"/>
          <p:cNvPicPr preferRelativeResize="0"/>
          <p:nvPr/>
        </p:nvPicPr>
        <p:blipFill rotWithShape="1">
          <a:blip r:embed="rId5">
            <a:alphaModFix/>
          </a:blip>
          <a:srcRect b="3960" l="0" r="0" t="-3960"/>
          <a:stretch/>
        </p:blipFill>
        <p:spPr>
          <a:xfrm>
            <a:off x="528200" y="4623338"/>
            <a:ext cx="456274" cy="456274"/>
          </a:xfrm>
          <a:prstGeom prst="rect">
            <a:avLst/>
          </a:prstGeom>
          <a:noFill/>
          <a:ln>
            <a:noFill/>
          </a:ln>
        </p:spPr>
      </p:pic>
      <p:sp>
        <p:nvSpPr>
          <p:cNvPr id="506" name="Google Shape;506;p52"/>
          <p:cNvSpPr txBox="1"/>
          <p:nvPr/>
        </p:nvSpPr>
        <p:spPr>
          <a:xfrm>
            <a:off x="1004700" y="4695500"/>
            <a:ext cx="5745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2"/>
                </a:solidFill>
              </a:rPr>
              <a:t>EARTH PREDICTION INNOVATION CENTER (EPIC)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507" name="Google Shape;507;p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08" name="Google Shape;508;p5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40700" y="4503323"/>
            <a:ext cx="548700" cy="640176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Google Shape;509;p52"/>
          <p:cNvSpPr txBox="1"/>
          <p:nvPr/>
        </p:nvSpPr>
        <p:spPr>
          <a:xfrm>
            <a:off x="528200" y="916563"/>
            <a:ext cx="7496700" cy="5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1A9988"/>
                </a:solidFill>
                <a:latin typeface="Roboto"/>
                <a:ea typeface="Roboto"/>
                <a:cs typeface="Roboto"/>
                <a:sym typeface="Roboto"/>
              </a:rPr>
              <a:t>Perusing Public Repositories</a:t>
            </a:r>
            <a:endParaRPr sz="3600">
              <a:solidFill>
                <a:srgbClr val="1A998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10" name="Google Shape;510;p5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26375" y="1450575"/>
            <a:ext cx="3230899" cy="236555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11" name="Google Shape;511;p5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334525" y="1709023"/>
            <a:ext cx="3615926" cy="2638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12" name="Google Shape;512;p5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653950" y="1850050"/>
            <a:ext cx="3791731" cy="27733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13" name="Google Shape;513;p5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046275" y="1486075"/>
            <a:ext cx="3743123" cy="271967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7"/>
          <p:cNvSpPr txBox="1"/>
          <p:nvPr>
            <p:ph type="title"/>
          </p:nvPr>
        </p:nvSpPr>
        <p:spPr>
          <a:xfrm>
            <a:off x="415325" y="770638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-US" sz="2820">
                <a:solidFill>
                  <a:srgbClr val="1A9988"/>
                </a:solidFill>
              </a:rPr>
              <a:t>Recap of the Part 1: Git and GitHub Basics</a:t>
            </a:r>
            <a:endParaRPr b="1" sz="2820">
              <a:solidFill>
                <a:srgbClr val="1A9988"/>
              </a:solidFill>
            </a:endParaRPr>
          </a:p>
        </p:txBody>
      </p:sp>
      <p:sp>
        <p:nvSpPr>
          <p:cNvPr id="124" name="Google Shape;124;p27"/>
          <p:cNvSpPr txBox="1"/>
          <p:nvPr>
            <p:ph idx="1" type="body"/>
          </p:nvPr>
        </p:nvSpPr>
        <p:spPr>
          <a:xfrm>
            <a:off x="507975" y="1402700"/>
            <a:ext cx="8056200" cy="30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5ADB"/>
              </a:buClr>
              <a:buSzPts val="1800"/>
              <a:buChar char="●"/>
            </a:pPr>
            <a:r>
              <a:rPr lang="en-US" sz="1800">
                <a:solidFill>
                  <a:srgbClr val="0C5ADB"/>
                </a:solidFill>
              </a:rPr>
              <a:t>Basic </a:t>
            </a:r>
            <a:r>
              <a:rPr lang="en-US" sz="1800">
                <a:solidFill>
                  <a:srgbClr val="0C5ADB"/>
                </a:solidFill>
              </a:rPr>
              <a:t>Git and GitHub terms and concepts introduced</a:t>
            </a:r>
            <a:endParaRPr sz="1800">
              <a:solidFill>
                <a:srgbClr val="0C5ADB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5ADB"/>
              </a:buClr>
              <a:buSzPts val="1800"/>
              <a:buChar char="●"/>
            </a:pPr>
            <a:r>
              <a:rPr lang="en-US" sz="1800">
                <a:solidFill>
                  <a:srgbClr val="0C5ADB"/>
                </a:solidFill>
              </a:rPr>
              <a:t>Basic </a:t>
            </a:r>
            <a:r>
              <a:rPr lang="en-US" sz="1800">
                <a:solidFill>
                  <a:srgbClr val="0C5ADB"/>
                </a:solidFill>
              </a:rPr>
              <a:t>Git configurations and commands discussed</a:t>
            </a:r>
            <a:endParaRPr sz="1800">
              <a:solidFill>
                <a:srgbClr val="0C5ADB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5ADB"/>
              </a:buClr>
              <a:buSzPts val="1800"/>
              <a:buChar char="●"/>
            </a:pPr>
            <a:r>
              <a:rPr lang="en-US" sz="1800">
                <a:solidFill>
                  <a:srgbClr val="0C5ADB"/>
                </a:solidFill>
              </a:rPr>
              <a:t>Example given on s</a:t>
            </a:r>
            <a:r>
              <a:rPr lang="en-US" sz="1800">
                <a:solidFill>
                  <a:srgbClr val="0C5ADB"/>
                </a:solidFill>
              </a:rPr>
              <a:t>etting up a SSH key pair for GitHub authentication</a:t>
            </a:r>
            <a:endParaRPr sz="1800">
              <a:solidFill>
                <a:srgbClr val="0C5ADB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5ADB"/>
              </a:buClr>
              <a:buSzPts val="1800"/>
              <a:buChar char="●"/>
            </a:pPr>
            <a:r>
              <a:rPr lang="en-US" sz="1800">
                <a:solidFill>
                  <a:srgbClr val="0C5ADB"/>
                </a:solidFill>
              </a:rPr>
              <a:t>A new local </a:t>
            </a:r>
            <a:r>
              <a:rPr lang="en-US" sz="1800">
                <a:solidFill>
                  <a:srgbClr val="0C5ADB"/>
                </a:solidFill>
              </a:rPr>
              <a:t>repository was created, initialized, pushed to GitHub</a:t>
            </a:r>
            <a:endParaRPr sz="1800">
              <a:solidFill>
                <a:srgbClr val="0C5ADB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5ADB"/>
              </a:buClr>
              <a:buSzPts val="1800"/>
              <a:buChar char="●"/>
            </a:pPr>
            <a:r>
              <a:rPr lang="en-US" sz="1800">
                <a:solidFill>
                  <a:srgbClr val="0C5ADB"/>
                </a:solidFill>
              </a:rPr>
              <a:t>Modifications made, committed, local changes tracked, logs viewed</a:t>
            </a:r>
            <a:endParaRPr sz="1800">
              <a:solidFill>
                <a:srgbClr val="0C5ADB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5ADB"/>
              </a:buClr>
              <a:buSzPts val="1800"/>
              <a:buChar char="●"/>
            </a:pPr>
            <a:r>
              <a:rPr lang="en-US" sz="1800">
                <a:solidFill>
                  <a:srgbClr val="0C5ADB"/>
                </a:solidFill>
              </a:rPr>
              <a:t>A new branch made, different branches compared </a:t>
            </a:r>
            <a:endParaRPr sz="1800">
              <a:solidFill>
                <a:srgbClr val="0C5ADB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5ADB"/>
              </a:buClr>
              <a:buSzPts val="1800"/>
              <a:buChar char="●"/>
            </a:pPr>
            <a:r>
              <a:rPr lang="en-US" sz="1800">
                <a:solidFill>
                  <a:srgbClr val="0C5ADB"/>
                </a:solidFill>
              </a:rPr>
              <a:t>Started topic: public GitHub repositories, forks and clones</a:t>
            </a:r>
            <a:endParaRPr sz="1800">
              <a:solidFill>
                <a:srgbClr val="0C5ADB"/>
              </a:solidFill>
            </a:endParaRPr>
          </a:p>
        </p:txBody>
      </p:sp>
      <p:pic>
        <p:nvPicPr>
          <p:cNvPr id="125" name="Google Shape;125;p27"/>
          <p:cNvPicPr preferRelativeResize="0"/>
          <p:nvPr/>
        </p:nvPicPr>
        <p:blipFill rotWithShape="1">
          <a:blip r:embed="rId3">
            <a:alphaModFix/>
          </a:blip>
          <a:srcRect b="0" l="-220" r="220" t="0"/>
          <a:stretch/>
        </p:blipFill>
        <p:spPr>
          <a:xfrm>
            <a:off x="-44350" y="0"/>
            <a:ext cx="9188352" cy="83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25" y="4665237"/>
            <a:ext cx="429850" cy="42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7"/>
          <p:cNvPicPr preferRelativeResize="0"/>
          <p:nvPr/>
        </p:nvPicPr>
        <p:blipFill rotWithShape="1">
          <a:blip r:embed="rId5">
            <a:alphaModFix/>
          </a:blip>
          <a:srcRect b="3960" l="0" r="0" t="-3960"/>
          <a:stretch/>
        </p:blipFill>
        <p:spPr>
          <a:xfrm>
            <a:off x="528200" y="4623338"/>
            <a:ext cx="456274" cy="45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326950" y="4432998"/>
            <a:ext cx="608974" cy="710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7"/>
          <p:cNvSpPr txBox="1"/>
          <p:nvPr/>
        </p:nvSpPr>
        <p:spPr>
          <a:xfrm>
            <a:off x="1004700" y="4695500"/>
            <a:ext cx="5745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2"/>
                </a:solidFill>
              </a:rPr>
              <a:t>EARTH PREDICTION INNOVATION CENTER (EPIC)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130" name="Google Shape;130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8"/>
          <p:cNvSpPr txBox="1"/>
          <p:nvPr>
            <p:ph type="title"/>
          </p:nvPr>
        </p:nvSpPr>
        <p:spPr>
          <a:xfrm>
            <a:off x="311700" y="770650"/>
            <a:ext cx="8624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-US" sz="2400">
                <a:solidFill>
                  <a:srgbClr val="1A9988"/>
                </a:solidFill>
              </a:rPr>
              <a:t>GitHub Tutorial Part 2: </a:t>
            </a:r>
            <a:r>
              <a:rPr b="1" lang="en-US" sz="2400">
                <a:solidFill>
                  <a:srgbClr val="1A9988"/>
                </a:solidFill>
              </a:rPr>
              <a:t> Working with Remote Repositories</a:t>
            </a:r>
            <a:endParaRPr sz="24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-US" sz="2400">
                <a:solidFill>
                  <a:srgbClr val="1A9988"/>
                </a:solidFill>
              </a:rPr>
              <a:t> </a:t>
            </a:r>
            <a:endParaRPr b="1" sz="2400">
              <a:solidFill>
                <a:srgbClr val="1A9988"/>
              </a:solidFill>
            </a:endParaRPr>
          </a:p>
        </p:txBody>
      </p:sp>
      <p:sp>
        <p:nvSpPr>
          <p:cNvPr id="136" name="Google Shape;136;p28"/>
          <p:cNvSpPr txBox="1"/>
          <p:nvPr>
            <p:ph idx="1" type="body"/>
          </p:nvPr>
        </p:nvSpPr>
        <p:spPr>
          <a:xfrm>
            <a:off x="507975" y="1470450"/>
            <a:ext cx="7990200" cy="302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5ADB"/>
              </a:buClr>
              <a:buSzPts val="1800"/>
              <a:buChar char="●"/>
            </a:pPr>
            <a:r>
              <a:rPr lang="en-US" sz="1800">
                <a:solidFill>
                  <a:srgbClr val="0C5ADB"/>
                </a:solidFill>
              </a:rPr>
              <a:t>UFS/EPIC P</a:t>
            </a:r>
            <a:r>
              <a:rPr lang="en-US" sz="1800">
                <a:solidFill>
                  <a:srgbClr val="0C5ADB"/>
                </a:solidFill>
              </a:rPr>
              <a:t>ublic Repositories, Forks and Clones</a:t>
            </a:r>
            <a:endParaRPr sz="1800">
              <a:solidFill>
                <a:srgbClr val="0C5ADB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5ADB"/>
              </a:buClr>
              <a:buSzPts val="1800"/>
              <a:buChar char="●"/>
            </a:pPr>
            <a:r>
              <a:rPr lang="en-US" sz="1800">
                <a:solidFill>
                  <a:srgbClr val="0C5ADB"/>
                </a:solidFill>
              </a:rPr>
              <a:t>B</a:t>
            </a:r>
            <a:r>
              <a:rPr lang="en-US" sz="1800">
                <a:solidFill>
                  <a:srgbClr val="0C5ADB"/>
                </a:solidFill>
              </a:rPr>
              <a:t>ranches and Tags</a:t>
            </a:r>
            <a:endParaRPr sz="1800">
              <a:solidFill>
                <a:srgbClr val="0C5ADB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5ADB"/>
              </a:buClr>
              <a:buSzPts val="1800"/>
              <a:buChar char="●"/>
            </a:pPr>
            <a:r>
              <a:rPr lang="en-US" sz="1800">
                <a:solidFill>
                  <a:srgbClr val="0C5ADB"/>
                </a:solidFill>
              </a:rPr>
              <a:t>Git Workflow: from Local Spaces to Remote Repos</a:t>
            </a:r>
            <a:endParaRPr sz="1800">
              <a:solidFill>
                <a:srgbClr val="0C5ADB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5ADB"/>
              </a:buClr>
              <a:buSzPts val="1800"/>
              <a:buChar char="●"/>
            </a:pPr>
            <a:r>
              <a:rPr lang="en-US" sz="1800">
                <a:solidFill>
                  <a:srgbClr val="0C5ADB"/>
                </a:solidFill>
              </a:rPr>
              <a:t>Fetching and Merging Remote Branches</a:t>
            </a:r>
            <a:endParaRPr sz="1800">
              <a:solidFill>
                <a:srgbClr val="0C5ADB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5ADB"/>
              </a:buClr>
              <a:buSzPts val="1800"/>
              <a:buChar char="●"/>
            </a:pPr>
            <a:r>
              <a:rPr lang="en-US" sz="1800">
                <a:solidFill>
                  <a:srgbClr val="0C5ADB"/>
                </a:solidFill>
              </a:rPr>
              <a:t>Resolve Merge conflicts </a:t>
            </a:r>
            <a:endParaRPr sz="1800">
              <a:solidFill>
                <a:srgbClr val="0C5ADB"/>
              </a:solidFill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5ADB"/>
              </a:buClr>
              <a:buSzPts val="1800"/>
              <a:buChar char="●"/>
            </a:pPr>
            <a:r>
              <a:rPr lang="en-US" sz="1800">
                <a:solidFill>
                  <a:srgbClr val="0C5ADB"/>
                </a:solidFill>
              </a:rPr>
              <a:t>Making Pull Requests</a:t>
            </a:r>
            <a:endParaRPr sz="1800">
              <a:solidFill>
                <a:srgbClr val="0C5ADB"/>
              </a:solidFill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5ADB"/>
              </a:buClr>
              <a:buSzPts val="1800"/>
              <a:buChar char="●"/>
            </a:pPr>
            <a:r>
              <a:rPr lang="en-US" sz="1800">
                <a:solidFill>
                  <a:srgbClr val="0C5ADB"/>
                </a:solidFill>
              </a:rPr>
              <a:t>GitHub Issues and Discussions</a:t>
            </a:r>
            <a:endParaRPr sz="1800">
              <a:solidFill>
                <a:srgbClr val="0C5ADB"/>
              </a:solidFill>
            </a:endParaRPr>
          </a:p>
        </p:txBody>
      </p:sp>
      <p:pic>
        <p:nvPicPr>
          <p:cNvPr id="137" name="Google Shape;137;p28"/>
          <p:cNvPicPr preferRelativeResize="0"/>
          <p:nvPr/>
        </p:nvPicPr>
        <p:blipFill rotWithShape="1">
          <a:blip r:embed="rId3">
            <a:alphaModFix/>
          </a:blip>
          <a:srcRect b="0" l="-220" r="220" t="0"/>
          <a:stretch/>
        </p:blipFill>
        <p:spPr>
          <a:xfrm>
            <a:off x="-44350" y="0"/>
            <a:ext cx="9188352" cy="83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25" y="4665237"/>
            <a:ext cx="429850" cy="42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8"/>
          <p:cNvPicPr preferRelativeResize="0"/>
          <p:nvPr/>
        </p:nvPicPr>
        <p:blipFill rotWithShape="1">
          <a:blip r:embed="rId5">
            <a:alphaModFix/>
          </a:blip>
          <a:srcRect b="3960" l="0" r="0" t="-3960"/>
          <a:stretch/>
        </p:blipFill>
        <p:spPr>
          <a:xfrm>
            <a:off x="528200" y="4623338"/>
            <a:ext cx="456274" cy="45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326950" y="4432998"/>
            <a:ext cx="608974" cy="710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8"/>
          <p:cNvSpPr txBox="1"/>
          <p:nvPr/>
        </p:nvSpPr>
        <p:spPr>
          <a:xfrm>
            <a:off x="1004700" y="4695500"/>
            <a:ext cx="5745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2"/>
                </a:solidFill>
              </a:rPr>
              <a:t>EARTH PREDICTION INNOVATION CENTER (EPIC)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142" name="Google Shape;142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29"/>
          <p:cNvPicPr preferRelativeResize="0"/>
          <p:nvPr/>
        </p:nvPicPr>
        <p:blipFill rotWithShape="1">
          <a:blip r:embed="rId3">
            <a:alphaModFix/>
          </a:blip>
          <a:srcRect b="0" l="-220" r="220" t="0"/>
          <a:stretch/>
        </p:blipFill>
        <p:spPr>
          <a:xfrm>
            <a:off x="-22175" y="-61675"/>
            <a:ext cx="9188352" cy="832325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9"/>
          <p:cNvSpPr txBox="1"/>
          <p:nvPr>
            <p:ph type="title"/>
          </p:nvPr>
        </p:nvSpPr>
        <p:spPr>
          <a:xfrm>
            <a:off x="528200" y="648025"/>
            <a:ext cx="83250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-US" sz="2420">
                <a:solidFill>
                  <a:srgbClr val="1A9988"/>
                </a:solidFill>
              </a:rPr>
              <a:t>Common </a:t>
            </a:r>
            <a:r>
              <a:rPr b="1" lang="en-US" sz="2420">
                <a:solidFill>
                  <a:srgbClr val="1A9988"/>
                </a:solidFill>
              </a:rPr>
              <a:t>GitHub repositories used by </a:t>
            </a:r>
            <a:r>
              <a:rPr b="1" lang="en-US" sz="2420">
                <a:solidFill>
                  <a:srgbClr val="1A9988"/>
                </a:solidFill>
              </a:rPr>
              <a:t>UFS community </a:t>
            </a:r>
            <a:endParaRPr b="1" sz="2420">
              <a:solidFill>
                <a:srgbClr val="1A9988"/>
              </a:solidFill>
            </a:endParaRPr>
          </a:p>
        </p:txBody>
      </p:sp>
      <p:pic>
        <p:nvPicPr>
          <p:cNvPr id="149" name="Google Shape;149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25" y="4665237"/>
            <a:ext cx="429850" cy="42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9"/>
          <p:cNvPicPr preferRelativeResize="0"/>
          <p:nvPr/>
        </p:nvPicPr>
        <p:blipFill rotWithShape="1">
          <a:blip r:embed="rId5">
            <a:alphaModFix/>
          </a:blip>
          <a:srcRect b="3960" l="0" r="0" t="-3960"/>
          <a:stretch/>
        </p:blipFill>
        <p:spPr>
          <a:xfrm>
            <a:off x="528200" y="4623338"/>
            <a:ext cx="456274" cy="45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326950" y="4432998"/>
            <a:ext cx="608974" cy="710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9"/>
          <p:cNvSpPr txBox="1"/>
          <p:nvPr/>
        </p:nvSpPr>
        <p:spPr>
          <a:xfrm>
            <a:off x="1004700" y="4695500"/>
            <a:ext cx="5745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2"/>
                </a:solidFill>
              </a:rPr>
              <a:t>EARTH PREDICTION INNOVATION CENTER (EPIC)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153" name="Google Shape;153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4" name="Google Shape;154;p29"/>
          <p:cNvSpPr txBox="1"/>
          <p:nvPr/>
        </p:nvSpPr>
        <p:spPr>
          <a:xfrm>
            <a:off x="-282200" y="-255475"/>
            <a:ext cx="3328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55" name="Google Shape;155;p29"/>
          <p:cNvSpPr txBox="1"/>
          <p:nvPr/>
        </p:nvSpPr>
        <p:spPr>
          <a:xfrm>
            <a:off x="378200" y="1162913"/>
            <a:ext cx="8475000" cy="35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-US" sz="1600" u="sng">
                <a:solidFill>
                  <a:schemeClr val="hlink"/>
                </a:solidFill>
                <a:hlinkClick r:id="rId7"/>
              </a:rPr>
              <a:t>https://github.com/ufs-community/ufs-weather-model</a:t>
            </a:r>
            <a:endParaRPr sz="1600">
              <a:solidFill>
                <a:schemeClr val="dk2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-US" sz="1600" u="sng">
                <a:solidFill>
                  <a:schemeClr val="hlink"/>
                </a:solidFill>
                <a:hlinkClick r:id="rId8"/>
              </a:rPr>
              <a:t>https://github.com/ufs-community/ufs-srweather-app</a:t>
            </a:r>
            <a:endParaRPr sz="1600">
              <a:solidFill>
                <a:schemeClr val="dk2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-US" sz="1600" u="sng">
                <a:solidFill>
                  <a:schemeClr val="hlink"/>
                </a:solidFill>
                <a:hlinkClick r:id="rId9"/>
              </a:rPr>
              <a:t>https://github.com/ufs-community/land-DA_workflow</a:t>
            </a:r>
            <a:endParaRPr sz="1600">
              <a:solidFill>
                <a:schemeClr val="dk2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-US" sz="1600" u="sng">
                <a:solidFill>
                  <a:schemeClr val="hlink"/>
                </a:solidFill>
                <a:hlinkClick r:id="rId10"/>
              </a:rPr>
              <a:t>https://github.com/ufs-community/uwtools</a:t>
            </a:r>
            <a:endParaRPr sz="1600">
              <a:solidFill>
                <a:schemeClr val="dk2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-US" sz="1600" u="sng">
                <a:solidFill>
                  <a:schemeClr val="hlink"/>
                </a:solidFill>
                <a:hlinkClick r:id="rId11"/>
              </a:rPr>
              <a:t>https://github.com/ufs-community/UFS_UTILS</a:t>
            </a:r>
            <a:endParaRPr sz="1600">
              <a:solidFill>
                <a:schemeClr val="dk2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-US" sz="1600" u="sng">
                <a:solidFill>
                  <a:schemeClr val="hlink"/>
                </a:solidFill>
                <a:hlinkClick r:id="rId12"/>
              </a:rPr>
              <a:t>https://github.com/ufs-community/ccpp-physics</a:t>
            </a:r>
            <a:r>
              <a:rPr lang="en-US" sz="1600">
                <a:solidFill>
                  <a:schemeClr val="dk2"/>
                </a:solidFill>
              </a:rPr>
              <a:t> (</a:t>
            </a:r>
            <a:r>
              <a:rPr lang="en-US" sz="1600">
                <a:solidFill>
                  <a:schemeClr val="dk2"/>
                </a:solidFill>
              </a:rPr>
              <a:t>forked</a:t>
            </a:r>
            <a:r>
              <a:rPr lang="en-US" sz="1600">
                <a:solidFill>
                  <a:schemeClr val="dk2"/>
                </a:solidFill>
              </a:rPr>
              <a:t> from </a:t>
            </a:r>
            <a:r>
              <a:rPr lang="en-US" sz="1600" u="sng">
                <a:solidFill>
                  <a:schemeClr val="hlink"/>
                </a:solidFill>
                <a:hlinkClick r:id="rId13"/>
              </a:rPr>
              <a:t>NCAR/ccpp-physics</a:t>
            </a:r>
            <a:r>
              <a:rPr lang="en-US" sz="1600">
                <a:solidFill>
                  <a:schemeClr val="dk2"/>
                </a:solidFill>
              </a:rPr>
              <a:t>)</a:t>
            </a:r>
            <a:endParaRPr sz="1600">
              <a:solidFill>
                <a:schemeClr val="dk2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-US" sz="1600" u="sng">
                <a:solidFill>
                  <a:schemeClr val="hlink"/>
                </a:solidFill>
                <a:hlinkClick r:id="rId14"/>
              </a:rPr>
              <a:t>https://github.com/hafs-community/HAFS</a:t>
            </a:r>
            <a:r>
              <a:rPr lang="en-US" sz="1600">
                <a:solidFill>
                  <a:schemeClr val="dk2"/>
                </a:solidFill>
              </a:rPr>
              <a:t> (forked from </a:t>
            </a:r>
            <a:r>
              <a:rPr lang="en-US" sz="1600" u="sng">
                <a:solidFill>
                  <a:schemeClr val="hlink"/>
                </a:solidFill>
                <a:hlinkClick r:id="rId15"/>
              </a:rPr>
              <a:t>hafs-communityHAFS</a:t>
            </a:r>
            <a:r>
              <a:rPr lang="en-US" sz="1600">
                <a:solidFill>
                  <a:schemeClr val="dk2"/>
                </a:solidFill>
              </a:rPr>
              <a:t>)</a:t>
            </a:r>
            <a:endParaRPr sz="1600">
              <a:solidFill>
                <a:schemeClr val="dk2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-US" sz="1600" u="sng">
                <a:solidFill>
                  <a:schemeClr val="hlink"/>
                </a:solidFill>
                <a:hlinkClick r:id="rId16"/>
              </a:rPr>
              <a:t>https://github.com/ufs-community/global-workflow-AR</a:t>
            </a:r>
            <a:r>
              <a:rPr lang="en-US" sz="1600">
                <a:solidFill>
                  <a:schemeClr val="dk2"/>
                </a:solidFill>
              </a:rPr>
              <a:t> 	(</a:t>
            </a:r>
            <a:r>
              <a:rPr lang="en-US" sz="1600" u="sng">
                <a:solidFill>
                  <a:schemeClr val="hlink"/>
                </a:solidFill>
                <a:hlinkClick r:id="rId17"/>
              </a:rPr>
              <a:t>NOAA-EMC/global-workflow</a:t>
            </a:r>
            <a:r>
              <a:rPr lang="en-US" sz="1600">
                <a:solidFill>
                  <a:schemeClr val="dk2"/>
                </a:solidFill>
              </a:rPr>
              <a:t>) </a:t>
            </a:r>
            <a:endParaRPr sz="1600">
              <a:solidFill>
                <a:schemeClr val="dk2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-US" sz="1600" u="sng">
                <a:solidFill>
                  <a:schemeClr val="hlink"/>
                </a:solidFill>
                <a:hlinkClick r:id="rId18"/>
              </a:rPr>
              <a:t>https://github.com/NOAA-EMC/UPP</a:t>
            </a:r>
            <a:endParaRPr sz="1600">
              <a:solidFill>
                <a:schemeClr val="dk2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-US" sz="1600" u="sng">
                <a:solidFill>
                  <a:schemeClr val="hlink"/>
                </a:solidFill>
                <a:hlinkClick r:id="rId19"/>
              </a:rPr>
              <a:t>https://github.com/noaa-oar-arl/NEXUS</a:t>
            </a:r>
            <a:endParaRPr sz="1600">
              <a:solidFill>
                <a:schemeClr val="dk2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-US" sz="1600" u="sng">
                <a:solidFill>
                  <a:schemeClr val="hlink"/>
                </a:solidFill>
                <a:hlinkClick r:id="rId20"/>
              </a:rPr>
              <a:t>https://github.com/NOAA-EMC/AQM-utils</a:t>
            </a:r>
            <a:endParaRPr sz="1600">
              <a:solidFill>
                <a:schemeClr val="dk2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-US" sz="1600" u="sng">
                <a:solidFill>
                  <a:schemeClr val="hlink"/>
                </a:solidFill>
                <a:hlinkClick r:id="rId21"/>
              </a:rPr>
              <a:t>https://github.com/JCSDA/spack-stack</a:t>
            </a:r>
            <a:br>
              <a:rPr lang="en-US" sz="1600">
                <a:solidFill>
                  <a:schemeClr val="dk2"/>
                </a:solidFill>
              </a:rPr>
            </a:br>
            <a:br>
              <a:rPr lang="en-US" sz="1600">
                <a:solidFill>
                  <a:schemeClr val="dk2"/>
                </a:solidFill>
              </a:rPr>
            </a:br>
            <a:endParaRPr sz="16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30"/>
          <p:cNvPicPr preferRelativeResize="0"/>
          <p:nvPr/>
        </p:nvPicPr>
        <p:blipFill rotWithShape="1">
          <a:blip r:embed="rId3">
            <a:alphaModFix/>
          </a:blip>
          <a:srcRect b="0" l="-220" r="220" t="0"/>
          <a:stretch/>
        </p:blipFill>
        <p:spPr>
          <a:xfrm>
            <a:off x="-44350" y="0"/>
            <a:ext cx="9188352" cy="83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25" y="4665237"/>
            <a:ext cx="429850" cy="42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30"/>
          <p:cNvPicPr preferRelativeResize="0"/>
          <p:nvPr/>
        </p:nvPicPr>
        <p:blipFill rotWithShape="1">
          <a:blip r:embed="rId5">
            <a:alphaModFix/>
          </a:blip>
          <a:srcRect b="3960" l="0" r="0" t="-3960"/>
          <a:stretch/>
        </p:blipFill>
        <p:spPr>
          <a:xfrm>
            <a:off x="528200" y="4623338"/>
            <a:ext cx="456274" cy="456274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30"/>
          <p:cNvSpPr txBox="1"/>
          <p:nvPr/>
        </p:nvSpPr>
        <p:spPr>
          <a:xfrm>
            <a:off x="1050925" y="4665225"/>
            <a:ext cx="5745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2"/>
                </a:solidFill>
              </a:rPr>
              <a:t>EARTH PREDICTION INNOVATION CENTER (EPIC)</a:t>
            </a:r>
            <a:endParaRPr sz="1600">
              <a:solidFill>
                <a:schemeClr val="dk2"/>
              </a:solidFill>
            </a:endParaRPr>
          </a:p>
        </p:txBody>
      </p:sp>
      <p:sp>
        <p:nvSpPr>
          <p:cNvPr id="164" name="Google Shape;164;p30"/>
          <p:cNvSpPr txBox="1"/>
          <p:nvPr>
            <p:ph idx="4294967295" type="title"/>
          </p:nvPr>
        </p:nvSpPr>
        <p:spPr>
          <a:xfrm>
            <a:off x="607500" y="634600"/>
            <a:ext cx="7929000" cy="180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20">
                <a:solidFill>
                  <a:srgbClr val="1A9988"/>
                </a:solidFill>
              </a:rPr>
              <a:t>GitHub Repositories: Forks and Clones </a:t>
            </a:r>
            <a:endParaRPr b="1" sz="2820">
              <a:solidFill>
                <a:srgbClr val="1A9988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20">
              <a:solidFill>
                <a:srgbClr val="1A9988"/>
              </a:solidFill>
            </a:endParaRPr>
          </a:p>
        </p:txBody>
      </p:sp>
      <p:sp>
        <p:nvSpPr>
          <p:cNvPr id="165" name="Google Shape;165;p30"/>
          <p:cNvSpPr txBox="1"/>
          <p:nvPr/>
        </p:nvSpPr>
        <p:spPr>
          <a:xfrm>
            <a:off x="360200" y="1438238"/>
            <a:ext cx="7577400" cy="351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5ADB"/>
              </a:buClr>
              <a:buSzPts val="1600"/>
              <a:buChar char="●"/>
            </a:pPr>
            <a:r>
              <a:rPr b="1" lang="en-US" sz="1600">
                <a:solidFill>
                  <a:srgbClr val="0C5ADB"/>
                </a:solidFill>
              </a:rPr>
              <a:t>fork</a:t>
            </a:r>
            <a:r>
              <a:rPr lang="en-US" sz="1600">
                <a:solidFill>
                  <a:srgbClr val="0C5ADB"/>
                </a:solidFill>
              </a:rPr>
              <a:t>: </a:t>
            </a:r>
            <a:r>
              <a:rPr lang="en-US" sz="1600" u="sng">
                <a:solidFill>
                  <a:srgbClr val="0C5ADB"/>
                </a:solidFill>
              </a:rPr>
              <a:t>a separate copy</a:t>
            </a:r>
            <a:r>
              <a:rPr lang="en-US" sz="1600">
                <a:solidFill>
                  <a:srgbClr val="0C5ADB"/>
                </a:solidFill>
              </a:rPr>
              <a:t> of another existing repository </a:t>
            </a:r>
            <a:endParaRPr sz="1600">
              <a:solidFill>
                <a:srgbClr val="0C5ADB"/>
              </a:solidFill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5ADB"/>
              </a:buClr>
              <a:buSzPts val="1600"/>
              <a:buChar char="○"/>
            </a:pPr>
            <a:r>
              <a:rPr lang="en-US" sz="1600">
                <a:solidFill>
                  <a:srgbClr val="0C5ADB"/>
                </a:solidFill>
              </a:rPr>
              <a:t>created in a remote location, e.g., GitHub account</a:t>
            </a:r>
            <a:endParaRPr sz="1600">
              <a:solidFill>
                <a:srgbClr val="0C5ADB"/>
              </a:solidFill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5ADB"/>
              </a:buClr>
              <a:buSzPts val="1600"/>
              <a:buChar char="○"/>
            </a:pPr>
            <a:r>
              <a:rPr lang="en-US" sz="1600">
                <a:solidFill>
                  <a:srgbClr val="0C5ADB"/>
                </a:solidFill>
              </a:rPr>
              <a:t>could be synced with the primary repository</a:t>
            </a:r>
            <a:endParaRPr sz="1600">
              <a:solidFill>
                <a:srgbClr val="0C5ADB"/>
              </a:solidFill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5ADB"/>
              </a:buClr>
              <a:buSzPts val="1600"/>
              <a:buChar char="○"/>
            </a:pPr>
            <a:r>
              <a:rPr lang="en-US" sz="1600">
                <a:solidFill>
                  <a:srgbClr val="0C5ADB"/>
                </a:solidFill>
              </a:rPr>
              <a:t>contribute to your fork not affecting the original repo</a:t>
            </a:r>
            <a:endParaRPr b="1" sz="1600">
              <a:solidFill>
                <a:srgbClr val="0C5ADB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1600"/>
              <a:buChar char="●"/>
            </a:pPr>
            <a:r>
              <a:rPr b="1" lang="en-US" sz="1600">
                <a:solidFill>
                  <a:srgbClr val="B7B7B7"/>
                </a:solidFill>
              </a:rPr>
              <a:t>clone</a:t>
            </a:r>
            <a:r>
              <a:rPr lang="en-US" sz="1600">
                <a:solidFill>
                  <a:srgbClr val="B7B7B7"/>
                </a:solidFill>
              </a:rPr>
              <a:t>:  a </a:t>
            </a:r>
            <a:r>
              <a:rPr lang="en-US" sz="1600" u="sng">
                <a:solidFill>
                  <a:srgbClr val="B7B7B7"/>
                </a:solidFill>
              </a:rPr>
              <a:t>linked local copy</a:t>
            </a:r>
            <a:r>
              <a:rPr lang="en-US" sz="1600">
                <a:solidFill>
                  <a:srgbClr val="B7B7B7"/>
                </a:solidFill>
              </a:rPr>
              <a:t> of an existing repository</a:t>
            </a:r>
            <a:endParaRPr sz="1600">
              <a:solidFill>
                <a:srgbClr val="B7B7B7"/>
              </a:solidFill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Char char="○"/>
            </a:pPr>
            <a:r>
              <a:rPr lang="en-US" sz="1600">
                <a:solidFill>
                  <a:srgbClr val="B7B7B7"/>
                </a:solidFill>
              </a:rPr>
              <a:t>a repository code is downloaded to your local machine</a:t>
            </a:r>
            <a:endParaRPr sz="1600">
              <a:solidFill>
                <a:srgbClr val="B7B7B7"/>
              </a:solidFill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Char char="○"/>
            </a:pPr>
            <a:r>
              <a:rPr lang="en-US" sz="1600">
                <a:solidFill>
                  <a:srgbClr val="B7B7B7"/>
                </a:solidFill>
              </a:rPr>
              <a:t>done through the command ‘git clone’</a:t>
            </a:r>
            <a:endParaRPr sz="1600">
              <a:solidFill>
                <a:srgbClr val="B7B7B7"/>
              </a:solidFill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Char char="○"/>
            </a:pPr>
            <a:r>
              <a:rPr lang="en-US" sz="1600">
                <a:solidFill>
                  <a:srgbClr val="B7B7B7"/>
                </a:solidFill>
              </a:rPr>
              <a:t>references to an original target/remote repository</a:t>
            </a:r>
            <a:endParaRPr b="1" sz="1600">
              <a:solidFill>
                <a:srgbClr val="B7B7B7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B7B7B7"/>
              </a:solidFill>
            </a:endParaRPr>
          </a:p>
        </p:txBody>
      </p:sp>
      <p:sp>
        <p:nvSpPr>
          <p:cNvPr id="166" name="Google Shape;166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67" name="Google Shape;167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40700" y="4503323"/>
            <a:ext cx="548700" cy="640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30"/>
          <p:cNvPicPr preferRelativeResize="0"/>
          <p:nvPr/>
        </p:nvPicPr>
        <p:blipFill rotWithShape="1">
          <a:blip r:embed="rId7">
            <a:alphaModFix/>
          </a:blip>
          <a:srcRect b="49508" l="19843" r="40815" t="11639"/>
          <a:stretch/>
        </p:blipFill>
        <p:spPr>
          <a:xfrm>
            <a:off x="6079600" y="1438250"/>
            <a:ext cx="2645174" cy="1469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1"/>
          <p:cNvSpPr txBox="1"/>
          <p:nvPr/>
        </p:nvSpPr>
        <p:spPr>
          <a:xfrm>
            <a:off x="360200" y="1438238"/>
            <a:ext cx="7577400" cy="351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5ADB"/>
              </a:buClr>
              <a:buSzPts val="1600"/>
              <a:buChar char="●"/>
            </a:pPr>
            <a:r>
              <a:rPr b="1" lang="en-US" sz="1600">
                <a:solidFill>
                  <a:srgbClr val="0C5ADB"/>
                </a:solidFill>
              </a:rPr>
              <a:t>fork</a:t>
            </a:r>
            <a:r>
              <a:rPr lang="en-US" sz="1600">
                <a:solidFill>
                  <a:srgbClr val="0C5ADB"/>
                </a:solidFill>
              </a:rPr>
              <a:t>: </a:t>
            </a:r>
            <a:r>
              <a:rPr lang="en-US" sz="1600" u="sng">
                <a:solidFill>
                  <a:srgbClr val="0C5ADB"/>
                </a:solidFill>
              </a:rPr>
              <a:t>a separate copy</a:t>
            </a:r>
            <a:r>
              <a:rPr lang="en-US" sz="1600">
                <a:solidFill>
                  <a:srgbClr val="0C5ADB"/>
                </a:solidFill>
              </a:rPr>
              <a:t> of another existing repository </a:t>
            </a:r>
            <a:endParaRPr sz="1600">
              <a:solidFill>
                <a:srgbClr val="0C5ADB"/>
              </a:solidFill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5ADB"/>
              </a:buClr>
              <a:buSzPts val="1600"/>
              <a:buChar char="○"/>
            </a:pPr>
            <a:r>
              <a:rPr lang="en-US" sz="1600">
                <a:solidFill>
                  <a:srgbClr val="0C5ADB"/>
                </a:solidFill>
              </a:rPr>
              <a:t>created in a remote location, e.g., GitHub account</a:t>
            </a:r>
            <a:endParaRPr sz="1600">
              <a:solidFill>
                <a:srgbClr val="0C5ADB"/>
              </a:solidFill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5ADB"/>
              </a:buClr>
              <a:buSzPts val="1600"/>
              <a:buChar char="○"/>
            </a:pPr>
            <a:r>
              <a:rPr lang="en-US" sz="1600">
                <a:solidFill>
                  <a:srgbClr val="0C5ADB"/>
                </a:solidFill>
              </a:rPr>
              <a:t>could be synced with the primary repository</a:t>
            </a:r>
            <a:endParaRPr sz="1600">
              <a:solidFill>
                <a:srgbClr val="0C5ADB"/>
              </a:solidFill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5ADB"/>
              </a:buClr>
              <a:buSzPts val="1600"/>
              <a:buChar char="○"/>
            </a:pPr>
            <a:r>
              <a:rPr lang="en-US" sz="1600">
                <a:solidFill>
                  <a:srgbClr val="0C5ADB"/>
                </a:solidFill>
              </a:rPr>
              <a:t>contribute to your fork not affecting the original repo</a:t>
            </a:r>
            <a:endParaRPr b="1" sz="1600">
              <a:solidFill>
                <a:srgbClr val="0C5ADB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1600"/>
              <a:buChar char="●"/>
            </a:pPr>
            <a:r>
              <a:rPr b="1" lang="en-US" sz="1600">
                <a:solidFill>
                  <a:srgbClr val="B7B7B7"/>
                </a:solidFill>
              </a:rPr>
              <a:t>clone</a:t>
            </a:r>
            <a:r>
              <a:rPr lang="en-US" sz="1600">
                <a:solidFill>
                  <a:srgbClr val="B7B7B7"/>
                </a:solidFill>
              </a:rPr>
              <a:t>:  a </a:t>
            </a:r>
            <a:r>
              <a:rPr lang="en-US" sz="1600" u="sng">
                <a:solidFill>
                  <a:srgbClr val="B7B7B7"/>
                </a:solidFill>
              </a:rPr>
              <a:t>linked local copy</a:t>
            </a:r>
            <a:r>
              <a:rPr lang="en-US" sz="1600">
                <a:solidFill>
                  <a:srgbClr val="B7B7B7"/>
                </a:solidFill>
              </a:rPr>
              <a:t> of an existing repository</a:t>
            </a:r>
            <a:endParaRPr sz="1600">
              <a:solidFill>
                <a:srgbClr val="B7B7B7"/>
              </a:solidFill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Char char="○"/>
            </a:pPr>
            <a:r>
              <a:rPr lang="en-US" sz="1600">
                <a:solidFill>
                  <a:srgbClr val="B7B7B7"/>
                </a:solidFill>
              </a:rPr>
              <a:t>a repository code is downloaded to your local machine</a:t>
            </a:r>
            <a:endParaRPr sz="1600">
              <a:solidFill>
                <a:srgbClr val="B7B7B7"/>
              </a:solidFill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Char char="○"/>
            </a:pPr>
            <a:r>
              <a:rPr lang="en-US" sz="1600">
                <a:solidFill>
                  <a:srgbClr val="B7B7B7"/>
                </a:solidFill>
              </a:rPr>
              <a:t>done through the command ‘git clone’</a:t>
            </a:r>
            <a:endParaRPr sz="1600">
              <a:solidFill>
                <a:srgbClr val="B7B7B7"/>
              </a:solidFill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Char char="○"/>
            </a:pPr>
            <a:r>
              <a:rPr lang="en-US" sz="1600">
                <a:solidFill>
                  <a:srgbClr val="B7B7B7"/>
                </a:solidFill>
              </a:rPr>
              <a:t>references to an original target/remote repository</a:t>
            </a:r>
            <a:endParaRPr b="1" sz="1600">
              <a:solidFill>
                <a:srgbClr val="B7B7B7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B7B7B7"/>
              </a:solidFill>
            </a:endParaRPr>
          </a:p>
        </p:txBody>
      </p:sp>
      <p:pic>
        <p:nvPicPr>
          <p:cNvPr id="174" name="Google Shape;174;p31"/>
          <p:cNvPicPr preferRelativeResize="0"/>
          <p:nvPr/>
        </p:nvPicPr>
        <p:blipFill rotWithShape="1">
          <a:blip r:embed="rId3">
            <a:alphaModFix/>
          </a:blip>
          <a:srcRect b="0" l="-220" r="220" t="0"/>
          <a:stretch/>
        </p:blipFill>
        <p:spPr>
          <a:xfrm>
            <a:off x="-44350" y="0"/>
            <a:ext cx="9188352" cy="83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25" y="4665237"/>
            <a:ext cx="429850" cy="42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31"/>
          <p:cNvPicPr preferRelativeResize="0"/>
          <p:nvPr/>
        </p:nvPicPr>
        <p:blipFill rotWithShape="1">
          <a:blip r:embed="rId5">
            <a:alphaModFix/>
          </a:blip>
          <a:srcRect b="3960" l="0" r="0" t="-3960"/>
          <a:stretch/>
        </p:blipFill>
        <p:spPr>
          <a:xfrm>
            <a:off x="528200" y="4623338"/>
            <a:ext cx="456274" cy="456274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31"/>
          <p:cNvSpPr txBox="1"/>
          <p:nvPr/>
        </p:nvSpPr>
        <p:spPr>
          <a:xfrm>
            <a:off x="1050925" y="4665225"/>
            <a:ext cx="5745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2"/>
                </a:solidFill>
              </a:rPr>
              <a:t>EARTH PREDICTION INNOVATION CENTER (EPIC)</a:t>
            </a:r>
            <a:endParaRPr sz="1600">
              <a:solidFill>
                <a:schemeClr val="dk2"/>
              </a:solidFill>
            </a:endParaRPr>
          </a:p>
        </p:txBody>
      </p:sp>
      <p:sp>
        <p:nvSpPr>
          <p:cNvPr id="178" name="Google Shape;178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79" name="Google Shape;179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40700" y="4503323"/>
            <a:ext cx="548700" cy="640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31"/>
          <p:cNvPicPr preferRelativeResize="0"/>
          <p:nvPr/>
        </p:nvPicPr>
        <p:blipFill rotWithShape="1">
          <a:blip r:embed="rId7">
            <a:alphaModFix/>
          </a:blip>
          <a:srcRect b="99" l="0" r="0" t="109"/>
          <a:stretch/>
        </p:blipFill>
        <p:spPr>
          <a:xfrm>
            <a:off x="5001746" y="1438256"/>
            <a:ext cx="4151531" cy="3185100"/>
          </a:xfrm>
          <a:prstGeom prst="rect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81" name="Google Shape;181;p31"/>
          <p:cNvPicPr preferRelativeResize="0"/>
          <p:nvPr/>
        </p:nvPicPr>
        <p:blipFill rotWithShape="1">
          <a:blip r:embed="rId8">
            <a:alphaModFix/>
          </a:blip>
          <a:srcRect b="29" l="0" r="0" t="29"/>
          <a:stretch/>
        </p:blipFill>
        <p:spPr>
          <a:xfrm>
            <a:off x="200200" y="1378188"/>
            <a:ext cx="3897699" cy="2990325"/>
          </a:xfrm>
          <a:prstGeom prst="rect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82" name="Google Shape;182;p31"/>
          <p:cNvSpPr/>
          <p:nvPr/>
        </p:nvSpPr>
        <p:spPr>
          <a:xfrm rot="1579426">
            <a:off x="4199386" y="2966180"/>
            <a:ext cx="700879" cy="267392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5"/>
          </a:solidFill>
          <a:ln cap="flat" cmpd="sng" w="19050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31"/>
          <p:cNvSpPr txBox="1"/>
          <p:nvPr>
            <p:ph idx="4294967295" type="title"/>
          </p:nvPr>
        </p:nvSpPr>
        <p:spPr>
          <a:xfrm>
            <a:off x="607500" y="738000"/>
            <a:ext cx="79290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20">
                <a:solidFill>
                  <a:srgbClr val="1A9988"/>
                </a:solidFill>
              </a:rPr>
              <a:t>GitHub Repositories: Forks and Clones</a:t>
            </a:r>
            <a:endParaRPr b="1" sz="2820">
              <a:solidFill>
                <a:srgbClr val="1A9988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p32"/>
          <p:cNvPicPr preferRelativeResize="0"/>
          <p:nvPr/>
        </p:nvPicPr>
        <p:blipFill rotWithShape="1">
          <a:blip r:embed="rId3">
            <a:alphaModFix/>
          </a:blip>
          <a:srcRect b="0" l="-220" r="220" t="0"/>
          <a:stretch/>
        </p:blipFill>
        <p:spPr>
          <a:xfrm>
            <a:off x="-44350" y="0"/>
            <a:ext cx="9188352" cy="83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25" y="4665237"/>
            <a:ext cx="429850" cy="42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32"/>
          <p:cNvPicPr preferRelativeResize="0"/>
          <p:nvPr/>
        </p:nvPicPr>
        <p:blipFill rotWithShape="1">
          <a:blip r:embed="rId5">
            <a:alphaModFix/>
          </a:blip>
          <a:srcRect b="3960" l="0" r="0" t="-3960"/>
          <a:stretch/>
        </p:blipFill>
        <p:spPr>
          <a:xfrm>
            <a:off x="528200" y="4623338"/>
            <a:ext cx="456274" cy="456274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32"/>
          <p:cNvSpPr txBox="1"/>
          <p:nvPr/>
        </p:nvSpPr>
        <p:spPr>
          <a:xfrm>
            <a:off x="1050925" y="4665225"/>
            <a:ext cx="5745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2"/>
                </a:solidFill>
              </a:rPr>
              <a:t>EARTH PREDICTION INNOVATION CENTER (EPIC)</a:t>
            </a:r>
            <a:endParaRPr sz="1600">
              <a:solidFill>
                <a:schemeClr val="dk2"/>
              </a:solidFill>
            </a:endParaRPr>
          </a:p>
        </p:txBody>
      </p:sp>
      <p:sp>
        <p:nvSpPr>
          <p:cNvPr id="192" name="Google Shape;192;p32"/>
          <p:cNvSpPr txBox="1"/>
          <p:nvPr>
            <p:ph idx="4294967295" type="title"/>
          </p:nvPr>
        </p:nvSpPr>
        <p:spPr>
          <a:xfrm>
            <a:off x="607500" y="738000"/>
            <a:ext cx="79290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20">
                <a:solidFill>
                  <a:srgbClr val="1A9988"/>
                </a:solidFill>
              </a:rPr>
              <a:t>GitHub Repositories: Forks and Clones</a:t>
            </a:r>
            <a:endParaRPr b="1" sz="2820">
              <a:solidFill>
                <a:srgbClr val="1A9988"/>
              </a:solidFill>
            </a:endParaRPr>
          </a:p>
        </p:txBody>
      </p:sp>
      <p:sp>
        <p:nvSpPr>
          <p:cNvPr id="193" name="Google Shape;193;p32"/>
          <p:cNvSpPr txBox="1"/>
          <p:nvPr/>
        </p:nvSpPr>
        <p:spPr>
          <a:xfrm>
            <a:off x="360200" y="1438238"/>
            <a:ext cx="7577400" cy="351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Char char="●"/>
            </a:pPr>
            <a:r>
              <a:rPr b="1" lang="en-US" sz="1600">
                <a:solidFill>
                  <a:srgbClr val="B7B7B7"/>
                </a:solidFill>
              </a:rPr>
              <a:t>fork</a:t>
            </a:r>
            <a:r>
              <a:rPr lang="en-US" sz="1600">
                <a:solidFill>
                  <a:srgbClr val="B7B7B7"/>
                </a:solidFill>
              </a:rPr>
              <a:t>: </a:t>
            </a:r>
            <a:r>
              <a:rPr lang="en-US" sz="1600" u="sng">
                <a:solidFill>
                  <a:srgbClr val="B7B7B7"/>
                </a:solidFill>
              </a:rPr>
              <a:t>a separate copy</a:t>
            </a:r>
            <a:r>
              <a:rPr lang="en-US" sz="1600">
                <a:solidFill>
                  <a:srgbClr val="B7B7B7"/>
                </a:solidFill>
              </a:rPr>
              <a:t> of another existing repository </a:t>
            </a:r>
            <a:endParaRPr sz="1600">
              <a:solidFill>
                <a:srgbClr val="B7B7B7"/>
              </a:solidFill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Char char="○"/>
            </a:pPr>
            <a:r>
              <a:rPr lang="en-US" sz="1600">
                <a:solidFill>
                  <a:srgbClr val="B7B7B7"/>
                </a:solidFill>
              </a:rPr>
              <a:t>created in a remote location, e.g., GitHub account</a:t>
            </a:r>
            <a:endParaRPr sz="1600">
              <a:solidFill>
                <a:srgbClr val="B7B7B7"/>
              </a:solidFill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Char char="○"/>
            </a:pPr>
            <a:r>
              <a:rPr lang="en-US" sz="1600">
                <a:solidFill>
                  <a:srgbClr val="B7B7B7"/>
                </a:solidFill>
              </a:rPr>
              <a:t>could be synced with the primary repository</a:t>
            </a:r>
            <a:endParaRPr sz="1600">
              <a:solidFill>
                <a:srgbClr val="B7B7B7"/>
              </a:solidFill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Char char="○"/>
            </a:pPr>
            <a:r>
              <a:rPr lang="en-US" sz="1600">
                <a:solidFill>
                  <a:srgbClr val="B7B7B7"/>
                </a:solidFill>
              </a:rPr>
              <a:t>contribute to your fork not affecting the original repo</a:t>
            </a:r>
            <a:endParaRPr b="1" sz="1600">
              <a:solidFill>
                <a:srgbClr val="B7B7B7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C5ADB"/>
              </a:buClr>
              <a:buSzPts val="1600"/>
              <a:buChar char="●"/>
            </a:pPr>
            <a:r>
              <a:rPr b="1" lang="en-US" sz="1600">
                <a:solidFill>
                  <a:srgbClr val="0C5ADB"/>
                </a:solidFill>
              </a:rPr>
              <a:t>clone</a:t>
            </a:r>
            <a:r>
              <a:rPr lang="en-US" sz="1600">
                <a:solidFill>
                  <a:srgbClr val="0C5ADB"/>
                </a:solidFill>
              </a:rPr>
              <a:t>:  a </a:t>
            </a:r>
            <a:r>
              <a:rPr lang="en-US" sz="1600" u="sng">
                <a:solidFill>
                  <a:srgbClr val="0C5ADB"/>
                </a:solidFill>
              </a:rPr>
              <a:t>linked local copy</a:t>
            </a:r>
            <a:r>
              <a:rPr lang="en-US" sz="1600">
                <a:solidFill>
                  <a:srgbClr val="0C5ADB"/>
                </a:solidFill>
              </a:rPr>
              <a:t> of an existing repository</a:t>
            </a:r>
            <a:endParaRPr sz="1600">
              <a:solidFill>
                <a:srgbClr val="0C5ADB"/>
              </a:solidFill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5ADB"/>
              </a:buClr>
              <a:buSzPts val="1600"/>
              <a:buChar char="○"/>
            </a:pPr>
            <a:r>
              <a:rPr lang="en-US" sz="1600">
                <a:solidFill>
                  <a:srgbClr val="0C5ADB"/>
                </a:solidFill>
              </a:rPr>
              <a:t>a repository code is downloaded to your local machine</a:t>
            </a:r>
            <a:endParaRPr sz="1600">
              <a:solidFill>
                <a:srgbClr val="0C5ADB"/>
              </a:solidFill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5ADB"/>
              </a:buClr>
              <a:buSzPts val="1600"/>
              <a:buChar char="○"/>
            </a:pPr>
            <a:r>
              <a:rPr lang="en-US" sz="1600">
                <a:solidFill>
                  <a:srgbClr val="0C5ADB"/>
                </a:solidFill>
              </a:rPr>
              <a:t>done through the command ‘git clone’</a:t>
            </a:r>
            <a:endParaRPr sz="1600">
              <a:solidFill>
                <a:srgbClr val="0C5ADB"/>
              </a:solidFill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5ADB"/>
              </a:buClr>
              <a:buSzPts val="1600"/>
              <a:buChar char="○"/>
            </a:pPr>
            <a:r>
              <a:rPr lang="en-US" sz="1600">
                <a:solidFill>
                  <a:srgbClr val="0C5ADB"/>
                </a:solidFill>
              </a:rPr>
              <a:t>references to an original target/remote repository</a:t>
            </a:r>
            <a:endParaRPr b="1" sz="1600">
              <a:solidFill>
                <a:srgbClr val="0C5ADB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B7B7B7"/>
              </a:solidFill>
            </a:endParaRPr>
          </a:p>
        </p:txBody>
      </p:sp>
      <p:sp>
        <p:nvSpPr>
          <p:cNvPr id="194" name="Google Shape;194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95" name="Google Shape;195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40700" y="4503323"/>
            <a:ext cx="548700" cy="640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32"/>
          <p:cNvPicPr preferRelativeResize="0"/>
          <p:nvPr/>
        </p:nvPicPr>
        <p:blipFill rotWithShape="1">
          <a:blip r:embed="rId7">
            <a:alphaModFix/>
          </a:blip>
          <a:srcRect b="0" l="56766" r="0" t="0"/>
          <a:stretch/>
        </p:blipFill>
        <p:spPr>
          <a:xfrm>
            <a:off x="7019974" y="1721078"/>
            <a:ext cx="1327875" cy="2948834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32"/>
          <p:cNvSpPr txBox="1"/>
          <p:nvPr/>
        </p:nvSpPr>
        <p:spPr>
          <a:xfrm>
            <a:off x="6916575" y="2486450"/>
            <a:ext cx="219600" cy="245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3"/>
          <p:cNvSpPr txBox="1"/>
          <p:nvPr/>
        </p:nvSpPr>
        <p:spPr>
          <a:xfrm>
            <a:off x="360200" y="1438238"/>
            <a:ext cx="7577400" cy="351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Char char="●"/>
            </a:pPr>
            <a:r>
              <a:rPr b="1" lang="en-US" sz="1600">
                <a:solidFill>
                  <a:srgbClr val="B7B7B7"/>
                </a:solidFill>
              </a:rPr>
              <a:t>fork</a:t>
            </a:r>
            <a:r>
              <a:rPr lang="en-US" sz="1600">
                <a:solidFill>
                  <a:srgbClr val="B7B7B7"/>
                </a:solidFill>
              </a:rPr>
              <a:t>: </a:t>
            </a:r>
            <a:r>
              <a:rPr lang="en-US" sz="1600" u="sng">
                <a:solidFill>
                  <a:srgbClr val="B7B7B7"/>
                </a:solidFill>
              </a:rPr>
              <a:t>a separate copy</a:t>
            </a:r>
            <a:r>
              <a:rPr lang="en-US" sz="1600">
                <a:solidFill>
                  <a:srgbClr val="B7B7B7"/>
                </a:solidFill>
              </a:rPr>
              <a:t> of another existing repository </a:t>
            </a:r>
            <a:endParaRPr sz="1600">
              <a:solidFill>
                <a:srgbClr val="B7B7B7"/>
              </a:solidFill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Char char="○"/>
            </a:pPr>
            <a:r>
              <a:rPr lang="en-US" sz="1600">
                <a:solidFill>
                  <a:srgbClr val="B7B7B7"/>
                </a:solidFill>
              </a:rPr>
              <a:t>created in a remote location, e.g., GitHub account</a:t>
            </a:r>
            <a:endParaRPr sz="1600">
              <a:solidFill>
                <a:srgbClr val="B7B7B7"/>
              </a:solidFill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Char char="○"/>
            </a:pPr>
            <a:r>
              <a:rPr lang="en-US" sz="1600">
                <a:solidFill>
                  <a:srgbClr val="B7B7B7"/>
                </a:solidFill>
              </a:rPr>
              <a:t>could be synced with the primary repository</a:t>
            </a:r>
            <a:endParaRPr sz="1600">
              <a:solidFill>
                <a:srgbClr val="B7B7B7"/>
              </a:solidFill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Char char="○"/>
            </a:pPr>
            <a:r>
              <a:rPr lang="en-US" sz="1600">
                <a:solidFill>
                  <a:srgbClr val="B7B7B7"/>
                </a:solidFill>
              </a:rPr>
              <a:t>contribute to your fork not affecting the original repo</a:t>
            </a:r>
            <a:endParaRPr b="1" sz="1600">
              <a:solidFill>
                <a:srgbClr val="B7B7B7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C5ADB"/>
              </a:buClr>
              <a:buSzPts val="1600"/>
              <a:buChar char="●"/>
            </a:pPr>
            <a:r>
              <a:rPr b="1" lang="en-US" sz="1600">
                <a:solidFill>
                  <a:srgbClr val="0C5ADB"/>
                </a:solidFill>
              </a:rPr>
              <a:t>clone</a:t>
            </a:r>
            <a:r>
              <a:rPr lang="en-US" sz="1600">
                <a:solidFill>
                  <a:srgbClr val="0C5ADB"/>
                </a:solidFill>
              </a:rPr>
              <a:t>:  a </a:t>
            </a:r>
            <a:r>
              <a:rPr lang="en-US" sz="1600" u="sng">
                <a:solidFill>
                  <a:srgbClr val="0C5ADB"/>
                </a:solidFill>
              </a:rPr>
              <a:t>linked local copy</a:t>
            </a:r>
            <a:r>
              <a:rPr lang="en-US" sz="1600">
                <a:solidFill>
                  <a:srgbClr val="0C5ADB"/>
                </a:solidFill>
              </a:rPr>
              <a:t> of an existing repository</a:t>
            </a:r>
            <a:endParaRPr sz="1600">
              <a:solidFill>
                <a:srgbClr val="0C5ADB"/>
              </a:solidFill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5ADB"/>
              </a:buClr>
              <a:buSzPts val="1600"/>
              <a:buChar char="○"/>
            </a:pPr>
            <a:r>
              <a:rPr lang="en-US" sz="1600">
                <a:solidFill>
                  <a:srgbClr val="0C5ADB"/>
                </a:solidFill>
              </a:rPr>
              <a:t>a repository code is downloaded to your local machine</a:t>
            </a:r>
            <a:endParaRPr sz="1600">
              <a:solidFill>
                <a:srgbClr val="0C5ADB"/>
              </a:solidFill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5ADB"/>
              </a:buClr>
              <a:buSzPts val="1600"/>
              <a:buChar char="○"/>
            </a:pPr>
            <a:r>
              <a:rPr lang="en-US" sz="1600">
                <a:solidFill>
                  <a:srgbClr val="0C5ADB"/>
                </a:solidFill>
              </a:rPr>
              <a:t>done through the command ‘git clone’</a:t>
            </a:r>
            <a:endParaRPr sz="1600">
              <a:solidFill>
                <a:srgbClr val="0C5ADB"/>
              </a:solidFill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5ADB"/>
              </a:buClr>
              <a:buSzPts val="1600"/>
              <a:buChar char="○"/>
            </a:pPr>
            <a:r>
              <a:rPr lang="en-US" sz="1600">
                <a:solidFill>
                  <a:srgbClr val="0C5ADB"/>
                </a:solidFill>
              </a:rPr>
              <a:t>references to an original target/remote repository</a:t>
            </a:r>
            <a:endParaRPr b="1" sz="1600">
              <a:solidFill>
                <a:srgbClr val="0C5ADB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B7B7B7"/>
              </a:solidFill>
            </a:endParaRPr>
          </a:p>
        </p:txBody>
      </p:sp>
      <p:pic>
        <p:nvPicPr>
          <p:cNvPr id="203" name="Google Shape;203;p33"/>
          <p:cNvPicPr preferRelativeResize="0"/>
          <p:nvPr/>
        </p:nvPicPr>
        <p:blipFill rotWithShape="1">
          <a:blip r:embed="rId3">
            <a:alphaModFix/>
          </a:blip>
          <a:srcRect b="0" l="-220" r="220" t="0"/>
          <a:stretch/>
        </p:blipFill>
        <p:spPr>
          <a:xfrm>
            <a:off x="-44350" y="0"/>
            <a:ext cx="9188352" cy="83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25" y="4665237"/>
            <a:ext cx="429850" cy="42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33"/>
          <p:cNvPicPr preferRelativeResize="0"/>
          <p:nvPr/>
        </p:nvPicPr>
        <p:blipFill rotWithShape="1">
          <a:blip r:embed="rId5">
            <a:alphaModFix/>
          </a:blip>
          <a:srcRect b="3960" l="0" r="0" t="-3960"/>
          <a:stretch/>
        </p:blipFill>
        <p:spPr>
          <a:xfrm>
            <a:off x="528200" y="4623338"/>
            <a:ext cx="456274" cy="456274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33"/>
          <p:cNvSpPr txBox="1"/>
          <p:nvPr/>
        </p:nvSpPr>
        <p:spPr>
          <a:xfrm>
            <a:off x="1050925" y="4665225"/>
            <a:ext cx="5745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2"/>
                </a:solidFill>
              </a:rPr>
              <a:t>EARTH PREDICTION INNOVATION CENTER (EPIC)</a:t>
            </a:r>
            <a:endParaRPr sz="1600">
              <a:solidFill>
                <a:schemeClr val="dk2"/>
              </a:solidFill>
            </a:endParaRPr>
          </a:p>
        </p:txBody>
      </p:sp>
      <p:sp>
        <p:nvSpPr>
          <p:cNvPr id="207" name="Google Shape;207;p33"/>
          <p:cNvSpPr txBox="1"/>
          <p:nvPr>
            <p:ph idx="4294967295" type="title"/>
          </p:nvPr>
        </p:nvSpPr>
        <p:spPr>
          <a:xfrm>
            <a:off x="607500" y="634600"/>
            <a:ext cx="7929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20">
                <a:solidFill>
                  <a:srgbClr val="1A9988"/>
                </a:solidFill>
              </a:rPr>
              <a:t>GitHub Repositories: Forks and Clones</a:t>
            </a:r>
            <a:endParaRPr b="1" sz="2820">
              <a:solidFill>
                <a:srgbClr val="1A9988"/>
              </a:solidFill>
            </a:endParaRPr>
          </a:p>
        </p:txBody>
      </p:sp>
      <p:sp>
        <p:nvSpPr>
          <p:cNvPr id="208" name="Google Shape;208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09" name="Google Shape;209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40700" y="4503323"/>
            <a:ext cx="548700" cy="640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687399" y="1887475"/>
            <a:ext cx="7389425" cy="261585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